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77" r:id="rId4"/>
    <p:sldId id="278" r:id="rId5"/>
    <p:sldId id="258" r:id="rId6"/>
    <p:sldId id="268" r:id="rId7"/>
    <p:sldId id="269" r:id="rId8"/>
    <p:sldId id="272" r:id="rId9"/>
    <p:sldId id="266" r:id="rId10"/>
    <p:sldId id="267" r:id="rId11"/>
    <p:sldId id="285" r:id="rId12"/>
    <p:sldId id="263" r:id="rId13"/>
    <p:sldId id="275" r:id="rId14"/>
    <p:sldId id="264" r:id="rId15"/>
    <p:sldId id="281" r:id="rId16"/>
    <p:sldId id="282" r:id="rId17"/>
    <p:sldId id="279" r:id="rId18"/>
    <p:sldId id="280" r:id="rId19"/>
    <p:sldId id="283" r:id="rId20"/>
    <p:sldId id="271" r:id="rId21"/>
    <p:sldId id="284" r:id="rId22"/>
    <p:sldId id="259" r:id="rId23"/>
    <p:sldId id="261" r:id="rId24"/>
    <p:sldId id="257" r:id="rId2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5CB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114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&#1050;&#1085;&#1080;&#1075;&#1072;2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rgbClr val="FF0000"/>
              </a:solidFill>
              <a:ln>
                <a:noFill/>
              </a:ln>
              <a:effectLst/>
            </c:spPr>
          </c:dPt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2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3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4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5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6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7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8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9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Лист1!$A$3:$A$22</c:f>
              <c:strCache>
                <c:ptCount val="20"/>
                <c:pt idx="0">
                  <c:v>Отсутствие потребности на рынке</c:v>
                </c:pt>
                <c:pt idx="1">
                  <c:v>Закончилось финансирование</c:v>
                </c:pt>
                <c:pt idx="2">
                  <c:v>Неподходящая команда</c:v>
                </c:pt>
                <c:pt idx="3">
                  <c:v>Оказались вне конкуренции</c:v>
                </c:pt>
                <c:pt idx="4">
                  <c:v>Вопросы ценообразования/ затрат</c:v>
                </c:pt>
                <c:pt idx="5">
                  <c:v>Некачественный продукт</c:v>
                </c:pt>
                <c:pt idx="6">
                  <c:v>Необходимость/отсутствие бизнес-модели</c:v>
                </c:pt>
                <c:pt idx="7">
                  <c:v>Плохой маркетинг</c:v>
                </c:pt>
                <c:pt idx="8">
                  <c:v>Игнорировать клиентов</c:v>
                </c:pt>
                <c:pt idx="9">
                  <c:v>Несвоевременный выпуск продукта</c:v>
                </c:pt>
                <c:pt idx="10">
                  <c:v>Потеряли фокус </c:v>
                </c:pt>
                <c:pt idx="11">
                  <c:v>Дисгармония в команде/инвесторах</c:v>
                </c:pt>
                <c:pt idx="12">
                  <c:v>Разворот испортился</c:v>
                </c:pt>
                <c:pt idx="13">
                  <c:v>Отсутствие страсти</c:v>
                </c:pt>
                <c:pt idx="14">
                  <c:v>Неудачное расположение</c:v>
                </c:pt>
                <c:pt idx="15">
                  <c:v>Отсутствие финансирования/интереса инвесторов</c:v>
                </c:pt>
                <c:pt idx="16">
                  <c:v>Юридический вызов</c:v>
                </c:pt>
                <c:pt idx="17">
                  <c:v>Не пользуйтесь сетью/советником</c:v>
                </c:pt>
                <c:pt idx="18">
                  <c:v>Выгорели</c:v>
                </c:pt>
                <c:pt idx="19">
                  <c:v>Неспособность развернуться</c:v>
                </c:pt>
              </c:strCache>
            </c:strRef>
          </c:cat>
          <c:val>
            <c:numRef>
              <c:f>Лист1!$B$3:$B$22</c:f>
              <c:numCache>
                <c:formatCode>0%</c:formatCode>
                <c:ptCount val="20"/>
                <c:pt idx="0">
                  <c:v>0.42</c:v>
                </c:pt>
                <c:pt idx="1">
                  <c:v>0.28999999999999998</c:v>
                </c:pt>
                <c:pt idx="2">
                  <c:v>0.23</c:v>
                </c:pt>
                <c:pt idx="3">
                  <c:v>0.19</c:v>
                </c:pt>
                <c:pt idx="4">
                  <c:v>0.18</c:v>
                </c:pt>
                <c:pt idx="5">
                  <c:v>0.17</c:v>
                </c:pt>
                <c:pt idx="6">
                  <c:v>0.17</c:v>
                </c:pt>
                <c:pt idx="7">
                  <c:v>0.14000000000000001</c:v>
                </c:pt>
                <c:pt idx="8">
                  <c:v>0.14000000000000001</c:v>
                </c:pt>
                <c:pt idx="9">
                  <c:v>0.13</c:v>
                </c:pt>
                <c:pt idx="10">
                  <c:v>0.13</c:v>
                </c:pt>
                <c:pt idx="11">
                  <c:v>0.13</c:v>
                </c:pt>
                <c:pt idx="12">
                  <c:v>0.1</c:v>
                </c:pt>
                <c:pt idx="13">
                  <c:v>0.09</c:v>
                </c:pt>
                <c:pt idx="14">
                  <c:v>0.09</c:v>
                </c:pt>
                <c:pt idx="15">
                  <c:v>0.08</c:v>
                </c:pt>
                <c:pt idx="16">
                  <c:v>0.08</c:v>
                </c:pt>
                <c:pt idx="17">
                  <c:v>0.08</c:v>
                </c:pt>
                <c:pt idx="18">
                  <c:v>0.08</c:v>
                </c:pt>
                <c:pt idx="19">
                  <c:v>7.0000000000000007E-2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23617104"/>
        <c:axId val="314318872"/>
      </c:barChart>
      <c:catAx>
        <c:axId val="22361710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14318872"/>
        <c:crosses val="autoZero"/>
        <c:auto val="1"/>
        <c:lblAlgn val="ctr"/>
        <c:lblOffset val="100"/>
        <c:noMultiLvlLbl val="0"/>
      </c:catAx>
      <c:valAx>
        <c:axId val="314318872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2236171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hyperlink" Target="http://government.ru/docs/24067/" TargetMode="External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hyperlink" Target="http://government.ru/docs/24067/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BBADDF0-0CAB-4C08-B545-FE1BD3372F6C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9BC9BDF-6D70-4CF2-A810-01C15AAD2A71}">
      <dgm:prSet phldrT="[Текст]" custT="1"/>
      <dgm:spPr/>
      <dgm:t>
        <a:bodyPr/>
        <a:lstStyle/>
        <a:p>
          <a:r>
            <a:rPr lang="ru-RU" sz="1600" dirty="0" smtClean="0"/>
            <a:t>Мобильные приложения 2008 – 2010</a:t>
          </a:r>
          <a:endParaRPr lang="ru-RU" sz="1600" dirty="0"/>
        </a:p>
      </dgm:t>
    </dgm:pt>
    <dgm:pt modelId="{89827ECE-3B76-4398-8CD8-BE8E3F355EC8}" type="parTrans" cxnId="{CE825B29-FD17-414F-8A23-5C18C88A4482}">
      <dgm:prSet/>
      <dgm:spPr/>
      <dgm:t>
        <a:bodyPr/>
        <a:lstStyle/>
        <a:p>
          <a:endParaRPr lang="ru-RU"/>
        </a:p>
      </dgm:t>
    </dgm:pt>
    <dgm:pt modelId="{22DAD803-9F1F-41BD-93E4-F121B0CA1DD2}" type="sibTrans" cxnId="{CE825B29-FD17-414F-8A23-5C18C88A4482}">
      <dgm:prSet/>
      <dgm:spPr/>
      <dgm:t>
        <a:bodyPr/>
        <a:lstStyle/>
        <a:p>
          <a:endParaRPr lang="ru-RU"/>
        </a:p>
      </dgm:t>
    </dgm:pt>
    <dgm:pt modelId="{A9C7DDCE-B8C3-4EBE-A407-6F6B90B37E20}">
      <dgm:prSet phldrT="[Текст]" custT="1"/>
      <dgm:spPr/>
      <dgm:t>
        <a:bodyPr/>
        <a:lstStyle/>
        <a:p>
          <a:r>
            <a:rPr lang="ru-RU" sz="1600" dirty="0" smtClean="0"/>
            <a:t>Бизнес-экосистема 2009 – 2021</a:t>
          </a:r>
          <a:endParaRPr lang="ru-RU" sz="1600" dirty="0"/>
        </a:p>
      </dgm:t>
    </dgm:pt>
    <dgm:pt modelId="{9697E3ED-523B-4F2A-B4A7-ED85AC892864}" type="parTrans" cxnId="{0C0959B8-8378-4FF9-BBF9-EEDF32E193BA}">
      <dgm:prSet/>
      <dgm:spPr/>
      <dgm:t>
        <a:bodyPr/>
        <a:lstStyle/>
        <a:p>
          <a:endParaRPr lang="ru-RU"/>
        </a:p>
      </dgm:t>
    </dgm:pt>
    <dgm:pt modelId="{A399CE8A-7F79-4208-9E9E-C87A3FA74451}" type="sibTrans" cxnId="{0C0959B8-8378-4FF9-BBF9-EEDF32E193BA}">
      <dgm:prSet/>
      <dgm:spPr/>
      <dgm:t>
        <a:bodyPr/>
        <a:lstStyle/>
        <a:p>
          <a:endParaRPr lang="ru-RU"/>
        </a:p>
      </dgm:t>
    </dgm:pt>
    <dgm:pt modelId="{1353AC5B-7B3D-4489-8B2F-DEDD07F96D84}">
      <dgm:prSet phldrT="[Текст]" custT="1"/>
      <dgm:spPr/>
      <dgm:t>
        <a:bodyPr/>
        <a:lstStyle/>
        <a:p>
          <a:r>
            <a:rPr lang="ru-RU" sz="1600" dirty="0" smtClean="0"/>
            <a:t>Маркетплейс 2009 – 2023</a:t>
          </a:r>
          <a:endParaRPr lang="ru-RU" sz="1600" dirty="0"/>
        </a:p>
      </dgm:t>
    </dgm:pt>
    <dgm:pt modelId="{EC40DEBD-D857-4B55-840D-E1E4D168D11D}" type="parTrans" cxnId="{33BCFE88-689D-46FF-80F6-5CACCCDCCDD4}">
      <dgm:prSet/>
      <dgm:spPr/>
      <dgm:t>
        <a:bodyPr/>
        <a:lstStyle/>
        <a:p>
          <a:endParaRPr lang="ru-RU"/>
        </a:p>
      </dgm:t>
    </dgm:pt>
    <dgm:pt modelId="{41099F11-AFC8-4BCF-8E11-2D7EF1189E59}" type="sibTrans" cxnId="{33BCFE88-689D-46FF-80F6-5CACCCDCCDD4}">
      <dgm:prSet/>
      <dgm:spPr/>
      <dgm:t>
        <a:bodyPr/>
        <a:lstStyle/>
        <a:p>
          <a:endParaRPr lang="ru-RU"/>
        </a:p>
      </dgm:t>
    </dgm:pt>
    <dgm:pt modelId="{66B107B1-9548-4062-BB69-5047B58FF108}">
      <dgm:prSet phldrT="[Текст]" custT="1"/>
      <dgm:spPr/>
      <dgm:t>
        <a:bodyPr/>
        <a:lstStyle/>
        <a:p>
          <a:r>
            <a:rPr lang="en-US" sz="1600" dirty="0" smtClean="0"/>
            <a:t>Smart city – </a:t>
          </a:r>
          <a:r>
            <a:rPr lang="ru-RU" sz="1600" dirty="0" smtClean="0"/>
            <a:t>Умный город  </a:t>
          </a:r>
        </a:p>
        <a:p>
          <a:r>
            <a:rPr lang="ru-RU" sz="1600" dirty="0" smtClean="0"/>
            <a:t>2013-2020</a:t>
          </a:r>
          <a:endParaRPr lang="ru-RU" sz="1600" dirty="0"/>
        </a:p>
      </dgm:t>
    </dgm:pt>
    <dgm:pt modelId="{1DEFB7B9-D8CB-4D90-9B39-18CAE117BA59}" type="parTrans" cxnId="{79E23B4F-8BDE-43D9-BF8F-58955FB4F237}">
      <dgm:prSet/>
      <dgm:spPr/>
      <dgm:t>
        <a:bodyPr/>
        <a:lstStyle/>
        <a:p>
          <a:endParaRPr lang="ru-RU"/>
        </a:p>
      </dgm:t>
    </dgm:pt>
    <dgm:pt modelId="{A23F9861-001A-4BC7-B692-E721E4D2F4EF}" type="sibTrans" cxnId="{79E23B4F-8BDE-43D9-BF8F-58955FB4F237}">
      <dgm:prSet/>
      <dgm:spPr/>
      <dgm:t>
        <a:bodyPr/>
        <a:lstStyle/>
        <a:p>
          <a:endParaRPr lang="ru-RU"/>
        </a:p>
      </dgm:t>
    </dgm:pt>
    <dgm:pt modelId="{34FFD5BB-15DC-4E3F-82DE-658362758D8F}">
      <dgm:prSet phldrT="[Текст]" custT="1"/>
      <dgm:spPr/>
      <dgm:t>
        <a:bodyPr/>
        <a:lstStyle/>
        <a:p>
          <a:r>
            <a:rPr lang="ru-RU" sz="1600" dirty="0" smtClean="0"/>
            <a:t>Блокчейн  2013 – 2021</a:t>
          </a:r>
          <a:endParaRPr lang="ru-RU" sz="1600" dirty="0"/>
        </a:p>
      </dgm:t>
    </dgm:pt>
    <dgm:pt modelId="{0AF2CA87-1DD0-4CFB-8615-5232A42BB1E4}" type="parTrans" cxnId="{258DC041-B68F-4FF7-8C0F-1FABA6AB2663}">
      <dgm:prSet/>
      <dgm:spPr/>
      <dgm:t>
        <a:bodyPr/>
        <a:lstStyle/>
        <a:p>
          <a:endParaRPr lang="ru-RU"/>
        </a:p>
      </dgm:t>
    </dgm:pt>
    <dgm:pt modelId="{EF658899-569A-4EFE-9ACA-21404EA4000D}" type="sibTrans" cxnId="{258DC041-B68F-4FF7-8C0F-1FABA6AB2663}">
      <dgm:prSet/>
      <dgm:spPr/>
      <dgm:t>
        <a:bodyPr/>
        <a:lstStyle/>
        <a:p>
          <a:endParaRPr lang="ru-RU"/>
        </a:p>
      </dgm:t>
    </dgm:pt>
    <dgm:pt modelId="{936D941F-5B0C-489B-B6FA-EA3F7B1E9F49}">
      <dgm:prSet phldrT="[Текст]" custT="1"/>
      <dgm:spPr/>
      <dgm:t>
        <a:bodyPr/>
        <a:lstStyle/>
        <a:p>
          <a:r>
            <a:rPr lang="ru-RU" sz="1600" dirty="0" smtClean="0"/>
            <a:t>Нейронные сети  (</a:t>
          </a:r>
          <a:r>
            <a:rPr lang="ru-RU" sz="1200" dirty="0" smtClean="0"/>
            <a:t>Искусственный интеллект</a:t>
          </a:r>
          <a:r>
            <a:rPr lang="ru-RU" sz="1600" dirty="0" smtClean="0"/>
            <a:t>) 2018 – </a:t>
          </a:r>
          <a:r>
            <a:rPr lang="ru-RU" sz="1600" dirty="0" smtClean="0"/>
            <a:t>2023</a:t>
          </a:r>
          <a:endParaRPr lang="ru-RU" sz="1600" dirty="0"/>
        </a:p>
      </dgm:t>
    </dgm:pt>
    <dgm:pt modelId="{901B791F-93C7-4988-80DF-CE1331F92146}" type="parTrans" cxnId="{400853D0-2F59-4987-BBDD-67E09AD5364A}">
      <dgm:prSet/>
      <dgm:spPr/>
      <dgm:t>
        <a:bodyPr/>
        <a:lstStyle/>
        <a:p>
          <a:endParaRPr lang="ru-RU"/>
        </a:p>
      </dgm:t>
    </dgm:pt>
    <dgm:pt modelId="{AB5C0CB7-53B0-4A45-BEE6-8AEB574092A6}" type="sibTrans" cxnId="{400853D0-2F59-4987-BBDD-67E09AD5364A}">
      <dgm:prSet/>
      <dgm:spPr/>
      <dgm:t>
        <a:bodyPr/>
        <a:lstStyle/>
        <a:p>
          <a:endParaRPr lang="ru-RU"/>
        </a:p>
      </dgm:t>
    </dgm:pt>
    <dgm:pt modelId="{E1E9F3CE-13A1-49A1-A8A3-773DBED2FB88}">
      <dgm:prSet phldrT="[Текст]" custT="1"/>
      <dgm:spPr/>
      <dgm:t>
        <a:bodyPr/>
        <a:lstStyle/>
        <a:p>
          <a:r>
            <a:rPr lang="ru-RU" sz="1600" dirty="0" smtClean="0"/>
            <a:t>Формирование тренда Квантовых вычислений</a:t>
          </a:r>
          <a:endParaRPr lang="ru-RU" sz="1600" dirty="0"/>
        </a:p>
      </dgm:t>
    </dgm:pt>
    <dgm:pt modelId="{8E2B7606-DAE3-44F7-9582-2518194F85AB}" type="parTrans" cxnId="{5EBBEC23-B6AB-469F-AE5F-A50BA9B88EB0}">
      <dgm:prSet/>
      <dgm:spPr/>
      <dgm:t>
        <a:bodyPr/>
        <a:lstStyle/>
        <a:p>
          <a:endParaRPr lang="ru-RU"/>
        </a:p>
      </dgm:t>
    </dgm:pt>
    <dgm:pt modelId="{509B2A8F-F4D8-4A3E-8862-434C7A128FB2}" type="sibTrans" cxnId="{5EBBEC23-B6AB-469F-AE5F-A50BA9B88EB0}">
      <dgm:prSet/>
      <dgm:spPr/>
      <dgm:t>
        <a:bodyPr/>
        <a:lstStyle/>
        <a:p>
          <a:endParaRPr lang="ru-RU"/>
        </a:p>
      </dgm:t>
    </dgm:pt>
    <dgm:pt modelId="{B30A8461-D204-494C-A5B8-3A2FC2142C3F}" type="pres">
      <dgm:prSet presAssocID="{EBBADDF0-0CAB-4C08-B545-FE1BD3372F6C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E6F2E82C-126E-4E0D-9AF8-16B825C2D95B}" type="pres">
      <dgm:prSet presAssocID="{B9BC9BDF-6D70-4CF2-A810-01C15AAD2A71}" presName="composite" presStyleCnt="0"/>
      <dgm:spPr/>
    </dgm:pt>
    <dgm:pt modelId="{950A6A62-FB78-44F6-B3A1-21BE07AEADE0}" type="pres">
      <dgm:prSet presAssocID="{B9BC9BDF-6D70-4CF2-A810-01C15AAD2A71}" presName="LShape" presStyleLbl="alignNode1" presStyleIdx="0" presStyleCnt="13"/>
      <dgm:spPr/>
    </dgm:pt>
    <dgm:pt modelId="{D97838DB-6B35-40C4-BA8E-A68EF3752861}" type="pres">
      <dgm:prSet presAssocID="{B9BC9BDF-6D70-4CF2-A810-01C15AAD2A71}" presName="ParentText" presStyleLbl="revTx" presStyleIdx="0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C5CF5A-941A-49AA-AD7C-D67F4FA4A9E4}" type="pres">
      <dgm:prSet presAssocID="{B9BC9BDF-6D70-4CF2-A810-01C15AAD2A71}" presName="Triangle" presStyleLbl="alignNode1" presStyleIdx="1" presStyleCnt="13"/>
      <dgm:spPr/>
    </dgm:pt>
    <dgm:pt modelId="{43A0EEF6-7C6D-4E21-AEDF-3E36DCCB2997}" type="pres">
      <dgm:prSet presAssocID="{22DAD803-9F1F-41BD-93E4-F121B0CA1DD2}" presName="sibTrans" presStyleCnt="0"/>
      <dgm:spPr/>
    </dgm:pt>
    <dgm:pt modelId="{475E056D-532D-40EC-8D77-F1D77544CB9C}" type="pres">
      <dgm:prSet presAssocID="{22DAD803-9F1F-41BD-93E4-F121B0CA1DD2}" presName="space" presStyleCnt="0"/>
      <dgm:spPr/>
    </dgm:pt>
    <dgm:pt modelId="{A0978FE8-4482-4915-8971-37AFEB48FC52}" type="pres">
      <dgm:prSet presAssocID="{A9C7DDCE-B8C3-4EBE-A407-6F6B90B37E20}" presName="composite" presStyleCnt="0"/>
      <dgm:spPr/>
    </dgm:pt>
    <dgm:pt modelId="{60DE1B4A-9B8C-4063-BF65-1426DB4565A1}" type="pres">
      <dgm:prSet presAssocID="{A9C7DDCE-B8C3-4EBE-A407-6F6B90B37E20}" presName="LShape" presStyleLbl="alignNode1" presStyleIdx="2" presStyleCnt="13"/>
      <dgm:spPr/>
    </dgm:pt>
    <dgm:pt modelId="{B8DAAB18-3606-4F34-BE09-84A11FD9A6E1}" type="pres">
      <dgm:prSet presAssocID="{A9C7DDCE-B8C3-4EBE-A407-6F6B90B37E20}" presName="ParentText" presStyleLbl="revTx" presStyleIdx="1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4F6796-442D-4A9D-8423-663F184106E3}" type="pres">
      <dgm:prSet presAssocID="{A9C7DDCE-B8C3-4EBE-A407-6F6B90B37E20}" presName="Triangle" presStyleLbl="alignNode1" presStyleIdx="3" presStyleCnt="13"/>
      <dgm:spPr/>
    </dgm:pt>
    <dgm:pt modelId="{BDA0A43C-F249-495A-81A1-7A2838ADD324}" type="pres">
      <dgm:prSet presAssocID="{A399CE8A-7F79-4208-9E9E-C87A3FA74451}" presName="sibTrans" presStyleCnt="0"/>
      <dgm:spPr/>
    </dgm:pt>
    <dgm:pt modelId="{0EAB5100-1AAB-48AE-8C2D-CDD281DC7A9D}" type="pres">
      <dgm:prSet presAssocID="{A399CE8A-7F79-4208-9E9E-C87A3FA74451}" presName="space" presStyleCnt="0"/>
      <dgm:spPr/>
    </dgm:pt>
    <dgm:pt modelId="{FAA19D56-B664-4A61-A63C-5E1BB51FE52A}" type="pres">
      <dgm:prSet presAssocID="{1353AC5B-7B3D-4489-8B2F-DEDD07F96D84}" presName="composite" presStyleCnt="0"/>
      <dgm:spPr/>
    </dgm:pt>
    <dgm:pt modelId="{58090A1F-6718-425C-B66E-B8A94C648154}" type="pres">
      <dgm:prSet presAssocID="{1353AC5B-7B3D-4489-8B2F-DEDD07F96D84}" presName="LShape" presStyleLbl="alignNode1" presStyleIdx="4" presStyleCnt="13"/>
      <dgm:spPr/>
    </dgm:pt>
    <dgm:pt modelId="{4674AA38-C29C-47DC-A00A-C52E00297B46}" type="pres">
      <dgm:prSet presAssocID="{1353AC5B-7B3D-4489-8B2F-DEDD07F96D84}" presName="ParentText" presStyleLbl="revTx" presStyleIdx="2" presStyleCnt="7" custScaleX="107241" custLinFactNeighborX="3869" custLinFactNeighborY="-74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04D45E-6C77-4C0A-B09F-12200AF0CEAD}" type="pres">
      <dgm:prSet presAssocID="{1353AC5B-7B3D-4489-8B2F-DEDD07F96D84}" presName="Triangle" presStyleLbl="alignNode1" presStyleIdx="5" presStyleCnt="13"/>
      <dgm:spPr/>
    </dgm:pt>
    <dgm:pt modelId="{4C3DBF59-C3CD-471E-AD1C-E1EBF6EF3C53}" type="pres">
      <dgm:prSet presAssocID="{41099F11-AFC8-4BCF-8E11-2D7EF1189E59}" presName="sibTrans" presStyleCnt="0"/>
      <dgm:spPr/>
    </dgm:pt>
    <dgm:pt modelId="{8DEE13EC-192A-4771-A101-4882DBA69A0A}" type="pres">
      <dgm:prSet presAssocID="{41099F11-AFC8-4BCF-8E11-2D7EF1189E59}" presName="space" presStyleCnt="0"/>
      <dgm:spPr/>
    </dgm:pt>
    <dgm:pt modelId="{1A155C7F-B987-465E-ABA1-7E1BB494E2EE}" type="pres">
      <dgm:prSet presAssocID="{66B107B1-9548-4062-BB69-5047B58FF108}" presName="composite" presStyleCnt="0"/>
      <dgm:spPr/>
    </dgm:pt>
    <dgm:pt modelId="{443FC48F-4005-484B-93F4-85BDBF787ECA}" type="pres">
      <dgm:prSet presAssocID="{66B107B1-9548-4062-BB69-5047B58FF108}" presName="LShape" presStyleLbl="alignNode1" presStyleIdx="6" presStyleCnt="13"/>
      <dgm:spPr/>
    </dgm:pt>
    <dgm:pt modelId="{77AFF119-D844-4E48-9C12-E3B42413A635}" type="pres">
      <dgm:prSet presAssocID="{66B107B1-9548-4062-BB69-5047B58FF108}" presName="ParentText" presStyleLbl="revTx" presStyleIdx="3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8DECB1-A6EB-48CB-81A9-E5D54E7BC1FA}" type="pres">
      <dgm:prSet presAssocID="{66B107B1-9548-4062-BB69-5047B58FF108}" presName="Triangle" presStyleLbl="alignNode1" presStyleIdx="7" presStyleCnt="13"/>
      <dgm:spPr/>
    </dgm:pt>
    <dgm:pt modelId="{023F0C4D-3B78-44AA-A216-61AEF673A608}" type="pres">
      <dgm:prSet presAssocID="{A23F9861-001A-4BC7-B692-E721E4D2F4EF}" presName="sibTrans" presStyleCnt="0"/>
      <dgm:spPr/>
    </dgm:pt>
    <dgm:pt modelId="{264974E5-745F-4C4B-BC70-6A15277CDB7F}" type="pres">
      <dgm:prSet presAssocID="{A23F9861-001A-4BC7-B692-E721E4D2F4EF}" presName="space" presStyleCnt="0"/>
      <dgm:spPr/>
    </dgm:pt>
    <dgm:pt modelId="{53468686-EEC7-4914-83CD-62BAFFF53881}" type="pres">
      <dgm:prSet presAssocID="{34FFD5BB-15DC-4E3F-82DE-658362758D8F}" presName="composite" presStyleCnt="0"/>
      <dgm:spPr/>
    </dgm:pt>
    <dgm:pt modelId="{54066CB6-82DF-45F6-B92A-2B25A1A6A989}" type="pres">
      <dgm:prSet presAssocID="{34FFD5BB-15DC-4E3F-82DE-658362758D8F}" presName="LShape" presStyleLbl="alignNode1" presStyleIdx="8" presStyleCnt="13"/>
      <dgm:spPr/>
    </dgm:pt>
    <dgm:pt modelId="{D41AD6F8-9ADE-443E-AB49-15AC76F7A805}" type="pres">
      <dgm:prSet presAssocID="{34FFD5BB-15DC-4E3F-82DE-658362758D8F}" presName="ParentText" presStyleLbl="revTx" presStyleIdx="4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608A2B-0BCE-4B65-B70C-B10E15E5E4D3}" type="pres">
      <dgm:prSet presAssocID="{34FFD5BB-15DC-4E3F-82DE-658362758D8F}" presName="Triangle" presStyleLbl="alignNode1" presStyleIdx="9" presStyleCnt="13"/>
      <dgm:spPr/>
    </dgm:pt>
    <dgm:pt modelId="{7CF491A0-F643-482E-8ACB-A6DB170C3273}" type="pres">
      <dgm:prSet presAssocID="{EF658899-569A-4EFE-9ACA-21404EA4000D}" presName="sibTrans" presStyleCnt="0"/>
      <dgm:spPr/>
    </dgm:pt>
    <dgm:pt modelId="{29DD6686-0038-4B26-953C-FFAD84E9268C}" type="pres">
      <dgm:prSet presAssocID="{EF658899-569A-4EFE-9ACA-21404EA4000D}" presName="space" presStyleCnt="0"/>
      <dgm:spPr/>
    </dgm:pt>
    <dgm:pt modelId="{E7A52D78-B5F7-460A-A0D7-081303DD8206}" type="pres">
      <dgm:prSet presAssocID="{936D941F-5B0C-489B-B6FA-EA3F7B1E9F49}" presName="composite" presStyleCnt="0"/>
      <dgm:spPr/>
    </dgm:pt>
    <dgm:pt modelId="{28CA293E-B162-4BC1-8B74-B1EBEC109BC6}" type="pres">
      <dgm:prSet presAssocID="{936D941F-5B0C-489B-B6FA-EA3F7B1E9F49}" presName="LShape" presStyleLbl="alignNode1" presStyleIdx="10" presStyleCnt="13"/>
      <dgm:spPr/>
    </dgm:pt>
    <dgm:pt modelId="{EDADBE5A-2C36-42D8-9BCC-EBF74FBA1032}" type="pres">
      <dgm:prSet presAssocID="{936D941F-5B0C-489B-B6FA-EA3F7B1E9F49}" presName="ParentText" presStyleLbl="revTx" presStyleIdx="5" presStyleCnt="7" custScaleY="147097" custLinFactNeighborX="356" custLinFactNeighborY="2295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65F126-002B-417D-A19A-FE4D224408F7}" type="pres">
      <dgm:prSet presAssocID="{936D941F-5B0C-489B-B6FA-EA3F7B1E9F49}" presName="Triangle" presStyleLbl="alignNode1" presStyleIdx="11" presStyleCnt="13"/>
      <dgm:spPr/>
    </dgm:pt>
    <dgm:pt modelId="{DAB14671-A961-4D20-8524-0DB3DAFA9812}" type="pres">
      <dgm:prSet presAssocID="{AB5C0CB7-53B0-4A45-BEE6-8AEB574092A6}" presName="sibTrans" presStyleCnt="0"/>
      <dgm:spPr/>
    </dgm:pt>
    <dgm:pt modelId="{E76BE1A3-DF93-452A-B979-B99A8F41A210}" type="pres">
      <dgm:prSet presAssocID="{AB5C0CB7-53B0-4A45-BEE6-8AEB574092A6}" presName="space" presStyleCnt="0"/>
      <dgm:spPr/>
    </dgm:pt>
    <dgm:pt modelId="{E4D6F704-0EDC-4CC2-8944-D1C8F198DEC4}" type="pres">
      <dgm:prSet presAssocID="{E1E9F3CE-13A1-49A1-A8A3-773DBED2FB88}" presName="composite" presStyleCnt="0"/>
      <dgm:spPr/>
    </dgm:pt>
    <dgm:pt modelId="{774D6C2B-8FE2-44F0-BD67-BCB666F70F4B}" type="pres">
      <dgm:prSet presAssocID="{E1E9F3CE-13A1-49A1-A8A3-773DBED2FB88}" presName="LShape" presStyleLbl="alignNode1" presStyleIdx="12" presStyleCnt="13"/>
      <dgm:spPr/>
    </dgm:pt>
    <dgm:pt modelId="{1DBB8341-B35A-4417-8C8E-CE2C312B9F5C}" type="pres">
      <dgm:prSet presAssocID="{E1E9F3CE-13A1-49A1-A8A3-773DBED2FB88}" presName="ParentText" presStyleLbl="revTx" presStyleIdx="6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D2C19A0-FA5D-4967-8B0D-1360E1E724FF}" type="presOf" srcId="{34FFD5BB-15DC-4E3F-82DE-658362758D8F}" destId="{D41AD6F8-9ADE-443E-AB49-15AC76F7A805}" srcOrd="0" destOrd="0" presId="urn:microsoft.com/office/officeart/2009/3/layout/StepUpProcess"/>
    <dgm:cxn modelId="{29F5B99A-E31D-47A1-BFDF-58B5B4742038}" type="presOf" srcId="{66B107B1-9548-4062-BB69-5047B58FF108}" destId="{77AFF119-D844-4E48-9C12-E3B42413A635}" srcOrd="0" destOrd="0" presId="urn:microsoft.com/office/officeart/2009/3/layout/StepUpProcess"/>
    <dgm:cxn modelId="{955BB307-B25E-448B-AD7F-DE3A6436823E}" type="presOf" srcId="{B9BC9BDF-6D70-4CF2-A810-01C15AAD2A71}" destId="{D97838DB-6B35-40C4-BA8E-A68EF3752861}" srcOrd="0" destOrd="0" presId="urn:microsoft.com/office/officeart/2009/3/layout/StepUpProcess"/>
    <dgm:cxn modelId="{5EBBEC23-B6AB-469F-AE5F-A50BA9B88EB0}" srcId="{EBBADDF0-0CAB-4C08-B545-FE1BD3372F6C}" destId="{E1E9F3CE-13A1-49A1-A8A3-773DBED2FB88}" srcOrd="6" destOrd="0" parTransId="{8E2B7606-DAE3-44F7-9582-2518194F85AB}" sibTransId="{509B2A8F-F4D8-4A3E-8862-434C7A128FB2}"/>
    <dgm:cxn modelId="{79E23B4F-8BDE-43D9-BF8F-58955FB4F237}" srcId="{EBBADDF0-0CAB-4C08-B545-FE1BD3372F6C}" destId="{66B107B1-9548-4062-BB69-5047B58FF108}" srcOrd="3" destOrd="0" parTransId="{1DEFB7B9-D8CB-4D90-9B39-18CAE117BA59}" sibTransId="{A23F9861-001A-4BC7-B692-E721E4D2F4EF}"/>
    <dgm:cxn modelId="{728ACCC9-B3EB-414D-869E-4D03863D6BE9}" type="presOf" srcId="{1353AC5B-7B3D-4489-8B2F-DEDD07F96D84}" destId="{4674AA38-C29C-47DC-A00A-C52E00297B46}" srcOrd="0" destOrd="0" presId="urn:microsoft.com/office/officeart/2009/3/layout/StepUpProcess"/>
    <dgm:cxn modelId="{33BCFE88-689D-46FF-80F6-5CACCCDCCDD4}" srcId="{EBBADDF0-0CAB-4C08-B545-FE1BD3372F6C}" destId="{1353AC5B-7B3D-4489-8B2F-DEDD07F96D84}" srcOrd="2" destOrd="0" parTransId="{EC40DEBD-D857-4B55-840D-E1E4D168D11D}" sibTransId="{41099F11-AFC8-4BCF-8E11-2D7EF1189E59}"/>
    <dgm:cxn modelId="{258DC041-B68F-4FF7-8C0F-1FABA6AB2663}" srcId="{EBBADDF0-0CAB-4C08-B545-FE1BD3372F6C}" destId="{34FFD5BB-15DC-4E3F-82DE-658362758D8F}" srcOrd="4" destOrd="0" parTransId="{0AF2CA87-1DD0-4CFB-8615-5232A42BB1E4}" sibTransId="{EF658899-569A-4EFE-9ACA-21404EA4000D}"/>
    <dgm:cxn modelId="{CE825B29-FD17-414F-8A23-5C18C88A4482}" srcId="{EBBADDF0-0CAB-4C08-B545-FE1BD3372F6C}" destId="{B9BC9BDF-6D70-4CF2-A810-01C15AAD2A71}" srcOrd="0" destOrd="0" parTransId="{89827ECE-3B76-4398-8CD8-BE8E3F355EC8}" sibTransId="{22DAD803-9F1F-41BD-93E4-F121B0CA1DD2}"/>
    <dgm:cxn modelId="{5950EB0E-3E44-40C8-8670-F8F1B16F63F0}" type="presOf" srcId="{E1E9F3CE-13A1-49A1-A8A3-773DBED2FB88}" destId="{1DBB8341-B35A-4417-8C8E-CE2C312B9F5C}" srcOrd="0" destOrd="0" presId="urn:microsoft.com/office/officeart/2009/3/layout/StepUpProcess"/>
    <dgm:cxn modelId="{0C0959B8-8378-4FF9-BBF9-EEDF32E193BA}" srcId="{EBBADDF0-0CAB-4C08-B545-FE1BD3372F6C}" destId="{A9C7DDCE-B8C3-4EBE-A407-6F6B90B37E20}" srcOrd="1" destOrd="0" parTransId="{9697E3ED-523B-4F2A-B4A7-ED85AC892864}" sibTransId="{A399CE8A-7F79-4208-9E9E-C87A3FA74451}"/>
    <dgm:cxn modelId="{A94C6C02-1F6F-47B2-9E39-07E9899E393D}" type="presOf" srcId="{EBBADDF0-0CAB-4C08-B545-FE1BD3372F6C}" destId="{B30A8461-D204-494C-A5B8-3A2FC2142C3F}" srcOrd="0" destOrd="0" presId="urn:microsoft.com/office/officeart/2009/3/layout/StepUpProcess"/>
    <dgm:cxn modelId="{9735C72D-9033-4A4B-84F6-C2462DE07E14}" type="presOf" srcId="{A9C7DDCE-B8C3-4EBE-A407-6F6B90B37E20}" destId="{B8DAAB18-3606-4F34-BE09-84A11FD9A6E1}" srcOrd="0" destOrd="0" presId="urn:microsoft.com/office/officeart/2009/3/layout/StepUpProcess"/>
    <dgm:cxn modelId="{400853D0-2F59-4987-BBDD-67E09AD5364A}" srcId="{EBBADDF0-0CAB-4C08-B545-FE1BD3372F6C}" destId="{936D941F-5B0C-489B-B6FA-EA3F7B1E9F49}" srcOrd="5" destOrd="0" parTransId="{901B791F-93C7-4988-80DF-CE1331F92146}" sibTransId="{AB5C0CB7-53B0-4A45-BEE6-8AEB574092A6}"/>
    <dgm:cxn modelId="{58B0F629-D3BD-4BDB-9C68-8249A25BA164}" type="presOf" srcId="{936D941F-5B0C-489B-B6FA-EA3F7B1E9F49}" destId="{EDADBE5A-2C36-42D8-9BCC-EBF74FBA1032}" srcOrd="0" destOrd="0" presId="urn:microsoft.com/office/officeart/2009/3/layout/StepUpProcess"/>
    <dgm:cxn modelId="{B4A1300C-217B-471F-9BBD-7E1B333F4E4D}" type="presParOf" srcId="{B30A8461-D204-494C-A5B8-3A2FC2142C3F}" destId="{E6F2E82C-126E-4E0D-9AF8-16B825C2D95B}" srcOrd="0" destOrd="0" presId="urn:microsoft.com/office/officeart/2009/3/layout/StepUpProcess"/>
    <dgm:cxn modelId="{FFE9BB4B-62AB-4318-B85B-DD29570DDFC2}" type="presParOf" srcId="{E6F2E82C-126E-4E0D-9AF8-16B825C2D95B}" destId="{950A6A62-FB78-44F6-B3A1-21BE07AEADE0}" srcOrd="0" destOrd="0" presId="urn:microsoft.com/office/officeart/2009/3/layout/StepUpProcess"/>
    <dgm:cxn modelId="{242E3288-C760-4E0B-B9BD-B4C1A7BB5A82}" type="presParOf" srcId="{E6F2E82C-126E-4E0D-9AF8-16B825C2D95B}" destId="{D97838DB-6B35-40C4-BA8E-A68EF3752861}" srcOrd="1" destOrd="0" presId="urn:microsoft.com/office/officeart/2009/3/layout/StepUpProcess"/>
    <dgm:cxn modelId="{3FF63FB1-A142-4212-ADBE-658E57523F3E}" type="presParOf" srcId="{E6F2E82C-126E-4E0D-9AF8-16B825C2D95B}" destId="{20C5CF5A-941A-49AA-AD7C-D67F4FA4A9E4}" srcOrd="2" destOrd="0" presId="urn:microsoft.com/office/officeart/2009/3/layout/StepUpProcess"/>
    <dgm:cxn modelId="{46315BF6-547D-4D2B-A575-5BACF7856833}" type="presParOf" srcId="{B30A8461-D204-494C-A5B8-3A2FC2142C3F}" destId="{43A0EEF6-7C6D-4E21-AEDF-3E36DCCB2997}" srcOrd="1" destOrd="0" presId="urn:microsoft.com/office/officeart/2009/3/layout/StepUpProcess"/>
    <dgm:cxn modelId="{9FFC3DD7-4FAF-4277-8559-292AA9FF4475}" type="presParOf" srcId="{43A0EEF6-7C6D-4E21-AEDF-3E36DCCB2997}" destId="{475E056D-532D-40EC-8D77-F1D77544CB9C}" srcOrd="0" destOrd="0" presId="urn:microsoft.com/office/officeart/2009/3/layout/StepUpProcess"/>
    <dgm:cxn modelId="{D374C441-BC41-42BC-8309-F2FE0DB24BEE}" type="presParOf" srcId="{B30A8461-D204-494C-A5B8-3A2FC2142C3F}" destId="{A0978FE8-4482-4915-8971-37AFEB48FC52}" srcOrd="2" destOrd="0" presId="urn:microsoft.com/office/officeart/2009/3/layout/StepUpProcess"/>
    <dgm:cxn modelId="{BD2080B9-E967-425A-92B1-63079AF076C8}" type="presParOf" srcId="{A0978FE8-4482-4915-8971-37AFEB48FC52}" destId="{60DE1B4A-9B8C-4063-BF65-1426DB4565A1}" srcOrd="0" destOrd="0" presId="urn:microsoft.com/office/officeart/2009/3/layout/StepUpProcess"/>
    <dgm:cxn modelId="{8DA276AA-B671-4314-8EA8-72DCCB98A904}" type="presParOf" srcId="{A0978FE8-4482-4915-8971-37AFEB48FC52}" destId="{B8DAAB18-3606-4F34-BE09-84A11FD9A6E1}" srcOrd="1" destOrd="0" presId="urn:microsoft.com/office/officeart/2009/3/layout/StepUpProcess"/>
    <dgm:cxn modelId="{33064E84-A8B7-4D18-A332-030BA4FF004F}" type="presParOf" srcId="{A0978FE8-4482-4915-8971-37AFEB48FC52}" destId="{DA4F6796-442D-4A9D-8423-663F184106E3}" srcOrd="2" destOrd="0" presId="urn:microsoft.com/office/officeart/2009/3/layout/StepUpProcess"/>
    <dgm:cxn modelId="{2074FBB3-00FE-4E49-9B70-FA17E0D88C97}" type="presParOf" srcId="{B30A8461-D204-494C-A5B8-3A2FC2142C3F}" destId="{BDA0A43C-F249-495A-81A1-7A2838ADD324}" srcOrd="3" destOrd="0" presId="urn:microsoft.com/office/officeart/2009/3/layout/StepUpProcess"/>
    <dgm:cxn modelId="{91C8AF15-2AE2-41C4-B090-340CFEDA8D30}" type="presParOf" srcId="{BDA0A43C-F249-495A-81A1-7A2838ADD324}" destId="{0EAB5100-1AAB-48AE-8C2D-CDD281DC7A9D}" srcOrd="0" destOrd="0" presId="urn:microsoft.com/office/officeart/2009/3/layout/StepUpProcess"/>
    <dgm:cxn modelId="{53700376-1038-478B-819E-8C19A505672F}" type="presParOf" srcId="{B30A8461-D204-494C-A5B8-3A2FC2142C3F}" destId="{FAA19D56-B664-4A61-A63C-5E1BB51FE52A}" srcOrd="4" destOrd="0" presId="urn:microsoft.com/office/officeart/2009/3/layout/StepUpProcess"/>
    <dgm:cxn modelId="{0965DFF1-2E56-44DE-9542-EADDD1A424BD}" type="presParOf" srcId="{FAA19D56-B664-4A61-A63C-5E1BB51FE52A}" destId="{58090A1F-6718-425C-B66E-B8A94C648154}" srcOrd="0" destOrd="0" presId="urn:microsoft.com/office/officeart/2009/3/layout/StepUpProcess"/>
    <dgm:cxn modelId="{F21FB0A4-341C-4059-BD77-4D1917AA544D}" type="presParOf" srcId="{FAA19D56-B664-4A61-A63C-5E1BB51FE52A}" destId="{4674AA38-C29C-47DC-A00A-C52E00297B46}" srcOrd="1" destOrd="0" presId="urn:microsoft.com/office/officeart/2009/3/layout/StepUpProcess"/>
    <dgm:cxn modelId="{191CD704-9886-4DDC-8D97-1BF3775C077C}" type="presParOf" srcId="{FAA19D56-B664-4A61-A63C-5E1BB51FE52A}" destId="{5C04D45E-6C77-4C0A-B09F-12200AF0CEAD}" srcOrd="2" destOrd="0" presId="urn:microsoft.com/office/officeart/2009/3/layout/StepUpProcess"/>
    <dgm:cxn modelId="{D83B3390-BAE4-4283-8C4B-EA94DC6C0AE0}" type="presParOf" srcId="{B30A8461-D204-494C-A5B8-3A2FC2142C3F}" destId="{4C3DBF59-C3CD-471E-AD1C-E1EBF6EF3C53}" srcOrd="5" destOrd="0" presId="urn:microsoft.com/office/officeart/2009/3/layout/StepUpProcess"/>
    <dgm:cxn modelId="{9064213E-1195-4636-A200-49E133CFC1E2}" type="presParOf" srcId="{4C3DBF59-C3CD-471E-AD1C-E1EBF6EF3C53}" destId="{8DEE13EC-192A-4771-A101-4882DBA69A0A}" srcOrd="0" destOrd="0" presId="urn:microsoft.com/office/officeart/2009/3/layout/StepUpProcess"/>
    <dgm:cxn modelId="{FF04DE9C-0987-4230-A1C9-7A2B2CCDFFAC}" type="presParOf" srcId="{B30A8461-D204-494C-A5B8-3A2FC2142C3F}" destId="{1A155C7F-B987-465E-ABA1-7E1BB494E2EE}" srcOrd="6" destOrd="0" presId="urn:microsoft.com/office/officeart/2009/3/layout/StepUpProcess"/>
    <dgm:cxn modelId="{723C159B-40BB-4BF5-95F5-CB0B5D8E334A}" type="presParOf" srcId="{1A155C7F-B987-465E-ABA1-7E1BB494E2EE}" destId="{443FC48F-4005-484B-93F4-85BDBF787ECA}" srcOrd="0" destOrd="0" presId="urn:microsoft.com/office/officeart/2009/3/layout/StepUpProcess"/>
    <dgm:cxn modelId="{FB344D84-8CEF-4574-9942-BAFC0EA06B72}" type="presParOf" srcId="{1A155C7F-B987-465E-ABA1-7E1BB494E2EE}" destId="{77AFF119-D844-4E48-9C12-E3B42413A635}" srcOrd="1" destOrd="0" presId="urn:microsoft.com/office/officeart/2009/3/layout/StepUpProcess"/>
    <dgm:cxn modelId="{B4020929-634F-41CB-BF77-6F81493977E5}" type="presParOf" srcId="{1A155C7F-B987-465E-ABA1-7E1BB494E2EE}" destId="{7C8DECB1-A6EB-48CB-81A9-E5D54E7BC1FA}" srcOrd="2" destOrd="0" presId="urn:microsoft.com/office/officeart/2009/3/layout/StepUpProcess"/>
    <dgm:cxn modelId="{D23A9E49-BB74-49D2-B419-F28ECB5D9F5E}" type="presParOf" srcId="{B30A8461-D204-494C-A5B8-3A2FC2142C3F}" destId="{023F0C4D-3B78-44AA-A216-61AEF673A608}" srcOrd="7" destOrd="0" presId="urn:microsoft.com/office/officeart/2009/3/layout/StepUpProcess"/>
    <dgm:cxn modelId="{94B1614B-D9F2-44B9-829C-468B5A7083AA}" type="presParOf" srcId="{023F0C4D-3B78-44AA-A216-61AEF673A608}" destId="{264974E5-745F-4C4B-BC70-6A15277CDB7F}" srcOrd="0" destOrd="0" presId="urn:microsoft.com/office/officeart/2009/3/layout/StepUpProcess"/>
    <dgm:cxn modelId="{E2EDEEA5-9066-4375-8B27-8DA73A744788}" type="presParOf" srcId="{B30A8461-D204-494C-A5B8-3A2FC2142C3F}" destId="{53468686-EEC7-4914-83CD-62BAFFF53881}" srcOrd="8" destOrd="0" presId="urn:microsoft.com/office/officeart/2009/3/layout/StepUpProcess"/>
    <dgm:cxn modelId="{6D7CB166-084B-467D-897E-69D0C968441A}" type="presParOf" srcId="{53468686-EEC7-4914-83CD-62BAFFF53881}" destId="{54066CB6-82DF-45F6-B92A-2B25A1A6A989}" srcOrd="0" destOrd="0" presId="urn:microsoft.com/office/officeart/2009/3/layout/StepUpProcess"/>
    <dgm:cxn modelId="{2E9CA639-137D-4FDC-9E4D-18F2C56812DE}" type="presParOf" srcId="{53468686-EEC7-4914-83CD-62BAFFF53881}" destId="{D41AD6F8-9ADE-443E-AB49-15AC76F7A805}" srcOrd="1" destOrd="0" presId="urn:microsoft.com/office/officeart/2009/3/layout/StepUpProcess"/>
    <dgm:cxn modelId="{0E36A17A-240A-4937-9D58-B529F09B0742}" type="presParOf" srcId="{53468686-EEC7-4914-83CD-62BAFFF53881}" destId="{56608A2B-0BCE-4B65-B70C-B10E15E5E4D3}" srcOrd="2" destOrd="0" presId="urn:microsoft.com/office/officeart/2009/3/layout/StepUpProcess"/>
    <dgm:cxn modelId="{37B8B5F8-59B6-4CF0-8716-9A2653CFE039}" type="presParOf" srcId="{B30A8461-D204-494C-A5B8-3A2FC2142C3F}" destId="{7CF491A0-F643-482E-8ACB-A6DB170C3273}" srcOrd="9" destOrd="0" presId="urn:microsoft.com/office/officeart/2009/3/layout/StepUpProcess"/>
    <dgm:cxn modelId="{BC6BFD84-FDB5-4388-8384-BEF8370AF935}" type="presParOf" srcId="{7CF491A0-F643-482E-8ACB-A6DB170C3273}" destId="{29DD6686-0038-4B26-953C-FFAD84E9268C}" srcOrd="0" destOrd="0" presId="urn:microsoft.com/office/officeart/2009/3/layout/StepUpProcess"/>
    <dgm:cxn modelId="{6A28EE2F-9F4A-4959-9F31-287EDC9D1E72}" type="presParOf" srcId="{B30A8461-D204-494C-A5B8-3A2FC2142C3F}" destId="{E7A52D78-B5F7-460A-A0D7-081303DD8206}" srcOrd="10" destOrd="0" presId="urn:microsoft.com/office/officeart/2009/3/layout/StepUpProcess"/>
    <dgm:cxn modelId="{448D8016-F13F-44F9-8B67-6C6439E66FD4}" type="presParOf" srcId="{E7A52D78-B5F7-460A-A0D7-081303DD8206}" destId="{28CA293E-B162-4BC1-8B74-B1EBEC109BC6}" srcOrd="0" destOrd="0" presId="urn:microsoft.com/office/officeart/2009/3/layout/StepUpProcess"/>
    <dgm:cxn modelId="{D8EA7236-148E-4527-8A31-10031FFC3DF9}" type="presParOf" srcId="{E7A52D78-B5F7-460A-A0D7-081303DD8206}" destId="{EDADBE5A-2C36-42D8-9BCC-EBF74FBA1032}" srcOrd="1" destOrd="0" presId="urn:microsoft.com/office/officeart/2009/3/layout/StepUpProcess"/>
    <dgm:cxn modelId="{37B91472-22B8-49F3-99E2-C37A829FAA69}" type="presParOf" srcId="{E7A52D78-B5F7-460A-A0D7-081303DD8206}" destId="{D265F126-002B-417D-A19A-FE4D224408F7}" srcOrd="2" destOrd="0" presId="urn:microsoft.com/office/officeart/2009/3/layout/StepUpProcess"/>
    <dgm:cxn modelId="{9C0DA17A-5388-4E39-96A7-F58DC99A129C}" type="presParOf" srcId="{B30A8461-D204-494C-A5B8-3A2FC2142C3F}" destId="{DAB14671-A961-4D20-8524-0DB3DAFA9812}" srcOrd="11" destOrd="0" presId="urn:microsoft.com/office/officeart/2009/3/layout/StepUpProcess"/>
    <dgm:cxn modelId="{B9D1FFD3-3190-4347-AD5D-4E33B1FD5614}" type="presParOf" srcId="{DAB14671-A961-4D20-8524-0DB3DAFA9812}" destId="{E76BE1A3-DF93-452A-B979-B99A8F41A210}" srcOrd="0" destOrd="0" presId="urn:microsoft.com/office/officeart/2009/3/layout/StepUpProcess"/>
    <dgm:cxn modelId="{4E6553D8-F0A5-4447-B503-F040E6D337CD}" type="presParOf" srcId="{B30A8461-D204-494C-A5B8-3A2FC2142C3F}" destId="{E4D6F704-0EDC-4CC2-8944-D1C8F198DEC4}" srcOrd="12" destOrd="0" presId="urn:microsoft.com/office/officeart/2009/3/layout/StepUpProcess"/>
    <dgm:cxn modelId="{209D1182-3E36-4CD7-8AD0-CB41B00220AC}" type="presParOf" srcId="{E4D6F704-0EDC-4CC2-8944-D1C8F198DEC4}" destId="{774D6C2B-8FE2-44F0-BD67-BCB666F70F4B}" srcOrd="0" destOrd="0" presId="urn:microsoft.com/office/officeart/2009/3/layout/StepUpProcess"/>
    <dgm:cxn modelId="{9356C796-ABBA-4A9C-B4EC-5FDA30F0B333}" type="presParOf" srcId="{E4D6F704-0EDC-4CC2-8944-D1C8F198DEC4}" destId="{1DBB8341-B35A-4417-8C8E-CE2C312B9F5C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42BC49E-766F-4EBA-8ADE-58C450C277F4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2436C6D-A757-4A64-A811-3104BE25813B}">
      <dgm:prSet phldrT="[Текст]"/>
      <dgm:spPr/>
      <dgm:t>
        <a:bodyPr/>
        <a:lstStyle/>
        <a:p>
          <a:r>
            <a:rPr lang="ru-RU" dirty="0" smtClean="0"/>
            <a:t>Первые инноваторы </a:t>
          </a:r>
          <a:r>
            <a:rPr lang="ru-RU" b="0" i="0" dirty="0" smtClean="0"/>
            <a:t>Амстердам в 2009</a:t>
          </a:r>
          <a:endParaRPr lang="ru-RU" dirty="0"/>
        </a:p>
      </dgm:t>
    </dgm:pt>
    <dgm:pt modelId="{84350F66-793E-4C80-931D-C597C5F6FBB5}" type="parTrans" cxnId="{D483F9AE-3B5E-4F8D-9F27-5AD73813433E}">
      <dgm:prSet/>
      <dgm:spPr/>
      <dgm:t>
        <a:bodyPr/>
        <a:lstStyle/>
        <a:p>
          <a:endParaRPr lang="ru-RU"/>
        </a:p>
      </dgm:t>
    </dgm:pt>
    <dgm:pt modelId="{34575524-6B8C-47CF-BFE3-1B79EF624260}" type="sibTrans" cxnId="{D483F9AE-3B5E-4F8D-9F27-5AD73813433E}">
      <dgm:prSet/>
      <dgm:spPr/>
      <dgm:t>
        <a:bodyPr/>
        <a:lstStyle/>
        <a:p>
          <a:endParaRPr lang="ru-RU"/>
        </a:p>
      </dgm:t>
    </dgm:pt>
    <dgm:pt modelId="{CD272264-E460-40A7-940C-8F78204D3B7E}">
      <dgm:prSet phldrT="[Текст]"/>
      <dgm:spPr/>
      <dgm:t>
        <a:bodyPr/>
        <a:lstStyle/>
        <a:p>
          <a:r>
            <a:rPr lang="ru-RU" b="0" i="0" dirty="0" smtClean="0"/>
            <a:t>Амстердамская инициатива «Умный город», начатая в 2009 году, в настоящее время включает более 170 проектов, совместно разработанных местными жителями, правительством и бизнесом</a:t>
          </a:r>
          <a:endParaRPr lang="ru-RU" dirty="0"/>
        </a:p>
      </dgm:t>
    </dgm:pt>
    <dgm:pt modelId="{7378FC22-BCCB-490F-8630-6152A0789D65}" type="parTrans" cxnId="{80BE53FF-8D79-4B95-99EF-EFC1D5E84333}">
      <dgm:prSet/>
      <dgm:spPr/>
      <dgm:t>
        <a:bodyPr/>
        <a:lstStyle/>
        <a:p>
          <a:endParaRPr lang="ru-RU"/>
        </a:p>
      </dgm:t>
    </dgm:pt>
    <dgm:pt modelId="{A6D54D5F-E699-4C44-BBD0-D293D80A2634}" type="sibTrans" cxnId="{80BE53FF-8D79-4B95-99EF-EFC1D5E84333}">
      <dgm:prSet/>
      <dgm:spPr/>
      <dgm:t>
        <a:bodyPr/>
        <a:lstStyle/>
        <a:p>
          <a:endParaRPr lang="ru-RU"/>
        </a:p>
      </dgm:t>
    </dgm:pt>
    <dgm:pt modelId="{1E956F25-88A3-4072-B63D-E69B3617C0BB}">
      <dgm:prSet phldrT="[Текст]"/>
      <dgm:spPr/>
      <dgm:t>
        <a:bodyPr/>
        <a:lstStyle/>
        <a:p>
          <a:r>
            <a:rPr lang="ru-RU" dirty="0" smtClean="0"/>
            <a:t>Масштабирование рынка, первые крупные конкуренты в 2010</a:t>
          </a:r>
          <a:endParaRPr lang="ru-RU" dirty="0"/>
        </a:p>
      </dgm:t>
    </dgm:pt>
    <dgm:pt modelId="{822DE06E-FF0C-474E-862E-1FDCED951C97}" type="parTrans" cxnId="{AAEE233D-145D-4889-8B49-3C82EFE63053}">
      <dgm:prSet/>
      <dgm:spPr/>
      <dgm:t>
        <a:bodyPr/>
        <a:lstStyle/>
        <a:p>
          <a:endParaRPr lang="ru-RU"/>
        </a:p>
      </dgm:t>
    </dgm:pt>
    <dgm:pt modelId="{AB5025D0-3A2A-4596-947D-E973F4EFF972}" type="sibTrans" cxnId="{AAEE233D-145D-4889-8B49-3C82EFE63053}">
      <dgm:prSet/>
      <dgm:spPr/>
      <dgm:t>
        <a:bodyPr/>
        <a:lstStyle/>
        <a:p>
          <a:endParaRPr lang="ru-RU"/>
        </a:p>
      </dgm:t>
    </dgm:pt>
    <dgm:pt modelId="{89A95552-D215-4BD2-AE8A-578630332F29}">
      <dgm:prSet phldrT="[Текст]"/>
      <dgm:spPr/>
      <dgm:t>
        <a:bodyPr/>
        <a:lstStyle/>
        <a:p>
          <a:r>
            <a:rPr lang="ru-RU" b="0" i="0" dirty="0" smtClean="0"/>
            <a:t>В 2010 году Cisco Systems, получив 25 миллионов долларов от Фонда Клинтона, учредила свою программу развития подключенных городов в партнерстве с Сан-Франциско, Амстердамом и Сеулом.</a:t>
          </a:r>
          <a:endParaRPr lang="ru-RU" dirty="0"/>
        </a:p>
      </dgm:t>
    </dgm:pt>
    <dgm:pt modelId="{6B75F73A-6D0F-4592-8EB5-9AB34E41376C}" type="parTrans" cxnId="{C6ABAFCE-EB7A-419B-A6C7-58D60BB75935}">
      <dgm:prSet/>
      <dgm:spPr/>
      <dgm:t>
        <a:bodyPr/>
        <a:lstStyle/>
        <a:p>
          <a:endParaRPr lang="ru-RU"/>
        </a:p>
      </dgm:t>
    </dgm:pt>
    <dgm:pt modelId="{8F2950F4-EB7E-4FD5-B7B1-A31D1CA79678}" type="sibTrans" cxnId="{C6ABAFCE-EB7A-419B-A6C7-58D60BB75935}">
      <dgm:prSet/>
      <dgm:spPr/>
      <dgm:t>
        <a:bodyPr/>
        <a:lstStyle/>
        <a:p>
          <a:endParaRPr lang="ru-RU"/>
        </a:p>
      </dgm:t>
    </dgm:pt>
    <dgm:pt modelId="{C520E625-DD27-4A0A-BCB6-E5F0B6A200F2}">
      <dgm:prSet phldrT="[Текст]"/>
      <dgm:spPr/>
      <dgm:t>
        <a:bodyPr/>
        <a:lstStyle/>
        <a:p>
          <a:r>
            <a:rPr lang="ru-RU" dirty="0" smtClean="0"/>
            <a:t>Технология как повод для новостей 2011</a:t>
          </a:r>
          <a:endParaRPr lang="ru-RU" dirty="0"/>
        </a:p>
      </dgm:t>
    </dgm:pt>
    <dgm:pt modelId="{A35AF08F-9310-4644-A7C2-C1125F0D248F}" type="parTrans" cxnId="{ADDF36C1-534E-4A24-ACC8-DE345E011DAB}">
      <dgm:prSet/>
      <dgm:spPr/>
      <dgm:t>
        <a:bodyPr/>
        <a:lstStyle/>
        <a:p>
          <a:endParaRPr lang="ru-RU"/>
        </a:p>
      </dgm:t>
    </dgm:pt>
    <dgm:pt modelId="{4C2D1CD7-3117-4934-BDEB-572C4EA52E8F}" type="sibTrans" cxnId="{ADDF36C1-534E-4A24-ACC8-DE345E011DAB}">
      <dgm:prSet/>
      <dgm:spPr/>
      <dgm:t>
        <a:bodyPr/>
        <a:lstStyle/>
        <a:p>
          <a:endParaRPr lang="ru-RU"/>
        </a:p>
      </dgm:t>
    </dgm:pt>
    <dgm:pt modelId="{10F3B586-0482-43F3-8C11-A8395151988F}">
      <dgm:prSet phldrT="[Текст]"/>
      <dgm:spPr/>
      <dgm:t>
        <a:bodyPr/>
        <a:lstStyle/>
        <a:p>
          <a:r>
            <a:rPr lang="ru-RU" b="0" i="0" dirty="0" smtClean="0"/>
            <a:t>В 2011 году в Барселоне состоялся всемирный конгресс Smart City Expo, в котором приняли участие 6000 человек из 50 стран.</a:t>
          </a:r>
        </a:p>
      </dgm:t>
    </dgm:pt>
    <dgm:pt modelId="{400EF95A-5729-47CE-8271-1E51899ACAF0}" type="parTrans" cxnId="{27740281-7A53-4CA3-A896-39F79BDBB3DD}">
      <dgm:prSet/>
      <dgm:spPr/>
      <dgm:t>
        <a:bodyPr/>
        <a:lstStyle/>
        <a:p>
          <a:endParaRPr lang="ru-RU"/>
        </a:p>
      </dgm:t>
    </dgm:pt>
    <dgm:pt modelId="{EA9B7AC6-5293-4BBB-999B-AE3DF1579149}" type="sibTrans" cxnId="{27740281-7A53-4CA3-A896-39F79BDBB3DD}">
      <dgm:prSet/>
      <dgm:spPr/>
      <dgm:t>
        <a:bodyPr/>
        <a:lstStyle/>
        <a:p>
          <a:endParaRPr lang="ru-RU"/>
        </a:p>
      </dgm:t>
    </dgm:pt>
    <dgm:pt modelId="{FD0388B4-0045-4471-9ECD-C40D572029D6}">
      <dgm:prSet phldrT="[Текст]" custT="1"/>
      <dgm:spPr/>
      <dgm:t>
        <a:bodyPr/>
        <a:lstStyle/>
        <a:p>
          <a:r>
            <a:rPr lang="ru-RU" sz="1000" dirty="0" smtClean="0"/>
            <a:t>6 ноября 2008 года Сэм Палмисано (генеральный директор IBM) положил начало доминированию IBM, выступив с докладом под названием "Более умная планета: следующая программа лидерства".</a:t>
          </a:r>
          <a:endParaRPr lang="ru-RU" sz="1000" dirty="0"/>
        </a:p>
      </dgm:t>
    </dgm:pt>
    <dgm:pt modelId="{1A98D62E-0507-48F6-9A3A-BC2DB51A37D4}" type="parTrans" cxnId="{81DD174F-EE85-4924-AD07-F79776503B29}">
      <dgm:prSet/>
      <dgm:spPr/>
      <dgm:t>
        <a:bodyPr/>
        <a:lstStyle/>
        <a:p>
          <a:endParaRPr lang="ru-RU"/>
        </a:p>
      </dgm:t>
    </dgm:pt>
    <dgm:pt modelId="{28BAB8F1-AA6F-45BC-AB42-1CA661742D60}" type="sibTrans" cxnId="{81DD174F-EE85-4924-AD07-F79776503B29}">
      <dgm:prSet/>
      <dgm:spPr/>
      <dgm:t>
        <a:bodyPr/>
        <a:lstStyle/>
        <a:p>
          <a:endParaRPr lang="ru-RU"/>
        </a:p>
      </dgm:t>
    </dgm:pt>
    <dgm:pt modelId="{F7A4AA62-E12E-4292-B26D-2525070DED1E}">
      <dgm:prSet phldrT="[Текст]"/>
      <dgm:spPr/>
      <dgm:t>
        <a:bodyPr/>
        <a:lstStyle/>
        <a:p>
          <a:r>
            <a:rPr lang="en-US" dirty="0" smtClean="0"/>
            <a:t>IBM </a:t>
          </a:r>
          <a:r>
            <a:rPr lang="ru-RU" dirty="0" smtClean="0"/>
            <a:t>запускает свою маркетинговую инициативу умные города в 2008</a:t>
          </a:r>
          <a:endParaRPr lang="ru-RU" dirty="0"/>
        </a:p>
      </dgm:t>
    </dgm:pt>
    <dgm:pt modelId="{0F42CF83-6B75-4D3C-9096-270317019F55}" type="parTrans" cxnId="{55839927-2087-4440-9136-3C4843FFB473}">
      <dgm:prSet/>
      <dgm:spPr/>
      <dgm:t>
        <a:bodyPr/>
        <a:lstStyle/>
        <a:p>
          <a:endParaRPr lang="ru-RU"/>
        </a:p>
      </dgm:t>
    </dgm:pt>
    <dgm:pt modelId="{A0631857-94FB-4DFD-946E-F3E8B4B93D05}" type="sibTrans" cxnId="{55839927-2087-4440-9136-3C4843FFB473}">
      <dgm:prSet/>
      <dgm:spPr/>
      <dgm:t>
        <a:bodyPr/>
        <a:lstStyle/>
        <a:p>
          <a:endParaRPr lang="ru-RU"/>
        </a:p>
      </dgm:t>
    </dgm:pt>
    <dgm:pt modelId="{4F24E7B3-7B7A-450A-ABEF-962168105C7D}">
      <dgm:prSet phldrT="[Текст]"/>
      <dgm:spPr/>
      <dgm:t>
        <a:bodyPr/>
        <a:lstStyle/>
        <a:p>
          <a:r>
            <a:rPr lang="ru-RU" dirty="0" smtClean="0"/>
            <a:t>Формирование рынка в 2012 </a:t>
          </a:r>
          <a:endParaRPr lang="ru-RU" dirty="0"/>
        </a:p>
      </dgm:t>
    </dgm:pt>
    <dgm:pt modelId="{DD8F4B29-B621-46B4-8A61-F6A7227EEEF2}" type="parTrans" cxnId="{910AFFF4-557D-4A85-8210-CEE6EA76A112}">
      <dgm:prSet/>
      <dgm:spPr/>
      <dgm:t>
        <a:bodyPr/>
        <a:lstStyle/>
        <a:p>
          <a:endParaRPr lang="ru-RU"/>
        </a:p>
      </dgm:t>
    </dgm:pt>
    <dgm:pt modelId="{B9BAD43D-389E-440B-9266-CCDA50988D99}" type="sibTrans" cxnId="{910AFFF4-557D-4A85-8210-CEE6EA76A112}">
      <dgm:prSet/>
      <dgm:spPr/>
      <dgm:t>
        <a:bodyPr/>
        <a:lstStyle/>
        <a:p>
          <a:endParaRPr lang="ru-RU"/>
        </a:p>
      </dgm:t>
    </dgm:pt>
    <dgm:pt modelId="{0D865F68-1E58-4E24-8D44-F4810FB81A3A}">
      <dgm:prSet phldrT="[Текст]" custT="1"/>
      <dgm:spPr/>
      <dgm:t>
        <a:bodyPr/>
        <a:lstStyle/>
        <a:p>
          <a:r>
            <a:rPr lang="ru-RU" sz="900" b="0" i="0" dirty="0" smtClean="0"/>
            <a:t>Европейская комиссия в 2012 году учредила торговую площадку Smart Cities Marketplace, централизованный центр городских инициатив в Европейском союзе.</a:t>
          </a:r>
        </a:p>
        <a:p>
          <a:r>
            <a:rPr lang="ru-RU" sz="900" b="0" i="0" dirty="0" smtClean="0"/>
            <a:t> В бюджете канцлера Соединенного Королевства на 2015 год предлагалось инвестировать 140 миллионов фунтов стерлингов в развитие "умных городов" и Интернета вещей (IoT)</a:t>
          </a:r>
          <a:endParaRPr lang="ru-RU" sz="900" dirty="0"/>
        </a:p>
      </dgm:t>
    </dgm:pt>
    <dgm:pt modelId="{28B15DCE-6B1D-4A84-878E-AA608BC07457}" type="parTrans" cxnId="{41B93EF6-1328-4C11-BD9D-3F1DF51FB37B}">
      <dgm:prSet/>
      <dgm:spPr/>
      <dgm:t>
        <a:bodyPr/>
        <a:lstStyle/>
        <a:p>
          <a:endParaRPr lang="ru-RU"/>
        </a:p>
      </dgm:t>
    </dgm:pt>
    <dgm:pt modelId="{0EA185E4-B134-405F-A48C-0D843389065E}" type="sibTrans" cxnId="{41B93EF6-1328-4C11-BD9D-3F1DF51FB37B}">
      <dgm:prSet/>
      <dgm:spPr/>
      <dgm:t>
        <a:bodyPr/>
        <a:lstStyle/>
        <a:p>
          <a:endParaRPr lang="ru-RU"/>
        </a:p>
      </dgm:t>
    </dgm:pt>
    <dgm:pt modelId="{45EA0CB4-A653-4D90-BE8F-5EDD3C3D2E53}">
      <dgm:prSet phldrT="[Текст]"/>
      <dgm:spPr/>
      <dgm:t>
        <a:bodyPr/>
        <a:lstStyle/>
        <a:p>
          <a:endParaRPr lang="ru-RU"/>
        </a:p>
      </dgm:t>
    </dgm:pt>
    <dgm:pt modelId="{F4681469-8726-4157-B4F5-D711B7A32696}" type="parTrans" cxnId="{C8CC6D30-4FC9-47B9-9835-0BC3C62DE84A}">
      <dgm:prSet/>
      <dgm:spPr/>
      <dgm:t>
        <a:bodyPr/>
        <a:lstStyle/>
        <a:p>
          <a:endParaRPr lang="ru-RU"/>
        </a:p>
      </dgm:t>
    </dgm:pt>
    <dgm:pt modelId="{E9B85257-F6B2-4253-A1A4-B0E832ECB487}" type="sibTrans" cxnId="{C8CC6D30-4FC9-47B9-9835-0BC3C62DE84A}">
      <dgm:prSet/>
      <dgm:spPr/>
      <dgm:t>
        <a:bodyPr/>
        <a:lstStyle/>
        <a:p>
          <a:endParaRPr lang="ru-RU"/>
        </a:p>
      </dgm:t>
    </dgm:pt>
    <dgm:pt modelId="{6864522A-264D-4545-A87F-7D15AA9790AB}" type="pres">
      <dgm:prSet presAssocID="{742BC49E-766F-4EBA-8ADE-58C450C277F4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112A71BA-0059-44D1-A266-7832F20634EF}" type="pres">
      <dgm:prSet presAssocID="{F7A4AA62-E12E-4292-B26D-2525070DED1E}" presName="parentText1" presStyleLbl="node1" presStyleIdx="0" presStyleCnt="5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3DB65A-B827-4A1C-A893-4C30B92E74CE}" type="pres">
      <dgm:prSet presAssocID="{F7A4AA62-E12E-4292-B26D-2525070DED1E}" presName="childText1" presStyleLbl="solidAlignAcc1" presStyleIdx="0" presStyleCnt="5" custScaleY="139148" custLinFactNeighborX="2730" custLinFactNeighborY="1735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6825D0-4254-48CF-B9A7-D3F64C164922}" type="pres">
      <dgm:prSet presAssocID="{E2436C6D-A757-4A64-A811-3104BE25813B}" presName="parentText2" presStyleLbl="node1" presStyleIdx="1" presStyleCnt="5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C17233-16B8-4799-A500-C3887FD30CA5}" type="pres">
      <dgm:prSet presAssocID="{E2436C6D-A757-4A64-A811-3104BE25813B}" presName="childText2" presStyleLbl="solidAlignAcc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7D89F0-2780-450E-AE9C-61A14CA6FBC6}" type="pres">
      <dgm:prSet presAssocID="{1E956F25-88A3-4072-B63D-E69B3617C0BB}" presName="parentText3" presStyleLbl="node1" presStyleIdx="2" presStyleCnt="5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49409C-36C2-4F24-B9D5-912673B29148}" type="pres">
      <dgm:prSet presAssocID="{1E956F25-88A3-4072-B63D-E69B3617C0BB}" presName="childText3" presStyleLbl="solidAlignAcc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EF5FFB-1182-4552-A7E2-B986D978CEE1}" type="pres">
      <dgm:prSet presAssocID="{C520E625-DD27-4A0A-BCB6-E5F0B6A200F2}" presName="parentText4" presStyleLbl="node1" presStyleIdx="3" presStyleCnt="5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49E616-6EE1-4A9D-BFF4-1AFFA4482C0C}" type="pres">
      <dgm:prSet presAssocID="{C520E625-DD27-4A0A-BCB6-E5F0B6A200F2}" presName="childText4" presStyleLbl="solidAlignAcc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E3122D-E9F1-4DDB-B0CC-321797641989}" type="pres">
      <dgm:prSet presAssocID="{4F24E7B3-7B7A-450A-ABEF-962168105C7D}" presName="parentText5" presStyleLbl="node1" presStyleIdx="4" presStyleCnt="5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527707-8438-4C7E-B15A-B8AE2CCDC79A}" type="pres">
      <dgm:prSet presAssocID="{4F24E7B3-7B7A-450A-ABEF-962168105C7D}" presName="childText5" presStyleLbl="solidAlignAcc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23E984F-3CE9-4314-8DF4-56097CA900D6}" type="presOf" srcId="{4F24E7B3-7B7A-450A-ABEF-962168105C7D}" destId="{1FE3122D-E9F1-4DDB-B0CC-321797641989}" srcOrd="0" destOrd="0" presId="urn:microsoft.com/office/officeart/2009/3/layout/IncreasingArrowsProcess"/>
    <dgm:cxn modelId="{C6ABAFCE-EB7A-419B-A6C7-58D60BB75935}" srcId="{1E956F25-88A3-4072-B63D-E69B3617C0BB}" destId="{89A95552-D215-4BD2-AE8A-578630332F29}" srcOrd="0" destOrd="0" parTransId="{6B75F73A-6D0F-4592-8EB5-9AB34E41376C}" sibTransId="{8F2950F4-EB7E-4FD5-B7B1-A31D1CA79678}"/>
    <dgm:cxn modelId="{910AFFF4-557D-4A85-8210-CEE6EA76A112}" srcId="{742BC49E-766F-4EBA-8ADE-58C450C277F4}" destId="{4F24E7B3-7B7A-450A-ABEF-962168105C7D}" srcOrd="4" destOrd="0" parTransId="{DD8F4B29-B621-46B4-8A61-F6A7227EEEF2}" sibTransId="{B9BAD43D-389E-440B-9266-CCDA50988D99}"/>
    <dgm:cxn modelId="{0B1B2022-1C03-449B-A69B-105BAB4BF018}" type="presOf" srcId="{10F3B586-0482-43F3-8C11-A8395151988F}" destId="{8E49E616-6EE1-4A9D-BFF4-1AFFA4482C0C}" srcOrd="0" destOrd="0" presId="urn:microsoft.com/office/officeart/2009/3/layout/IncreasingArrowsProcess"/>
    <dgm:cxn modelId="{D483F9AE-3B5E-4F8D-9F27-5AD73813433E}" srcId="{742BC49E-766F-4EBA-8ADE-58C450C277F4}" destId="{E2436C6D-A757-4A64-A811-3104BE25813B}" srcOrd="1" destOrd="0" parTransId="{84350F66-793E-4C80-931D-C597C5F6FBB5}" sibTransId="{34575524-6B8C-47CF-BFE3-1B79EF624260}"/>
    <dgm:cxn modelId="{B8B3AE03-159C-459C-A317-42298480DFCF}" type="presOf" srcId="{0D865F68-1E58-4E24-8D44-F4810FB81A3A}" destId="{0C527707-8438-4C7E-B15A-B8AE2CCDC79A}" srcOrd="0" destOrd="0" presId="urn:microsoft.com/office/officeart/2009/3/layout/IncreasingArrowsProcess"/>
    <dgm:cxn modelId="{C8CC6D30-4FC9-47B9-9835-0BC3C62DE84A}" srcId="{742BC49E-766F-4EBA-8ADE-58C450C277F4}" destId="{45EA0CB4-A653-4D90-BE8F-5EDD3C3D2E53}" srcOrd="5" destOrd="0" parTransId="{F4681469-8726-4157-B4F5-D711B7A32696}" sibTransId="{E9B85257-F6B2-4253-A1A4-B0E832ECB487}"/>
    <dgm:cxn modelId="{B65634D7-291A-43D5-BF17-FBED2210B42D}" type="presOf" srcId="{FD0388B4-0045-4471-9ECD-C40D572029D6}" destId="{7C3DB65A-B827-4A1C-A893-4C30B92E74CE}" srcOrd="0" destOrd="0" presId="urn:microsoft.com/office/officeart/2009/3/layout/IncreasingArrowsProcess"/>
    <dgm:cxn modelId="{CC2B23BE-6855-410E-809A-F9990901DC5D}" type="presOf" srcId="{1E956F25-88A3-4072-B63D-E69B3617C0BB}" destId="{267D89F0-2780-450E-AE9C-61A14CA6FBC6}" srcOrd="0" destOrd="0" presId="urn:microsoft.com/office/officeart/2009/3/layout/IncreasingArrowsProcess"/>
    <dgm:cxn modelId="{A99E966A-299B-4DFA-88F0-A28822045612}" type="presOf" srcId="{742BC49E-766F-4EBA-8ADE-58C450C277F4}" destId="{6864522A-264D-4545-A87F-7D15AA9790AB}" srcOrd="0" destOrd="0" presId="urn:microsoft.com/office/officeart/2009/3/layout/IncreasingArrowsProcess"/>
    <dgm:cxn modelId="{80BE53FF-8D79-4B95-99EF-EFC1D5E84333}" srcId="{E2436C6D-A757-4A64-A811-3104BE25813B}" destId="{CD272264-E460-40A7-940C-8F78204D3B7E}" srcOrd="0" destOrd="0" parTransId="{7378FC22-BCCB-490F-8630-6152A0789D65}" sibTransId="{A6D54D5F-E699-4C44-BBD0-D293D80A2634}"/>
    <dgm:cxn modelId="{64D1422F-AC01-465F-B73F-FD016C22FD49}" type="presOf" srcId="{C520E625-DD27-4A0A-BCB6-E5F0B6A200F2}" destId="{A1EF5FFB-1182-4552-A7E2-B986D978CEE1}" srcOrd="0" destOrd="0" presId="urn:microsoft.com/office/officeart/2009/3/layout/IncreasingArrowsProcess"/>
    <dgm:cxn modelId="{AAEE233D-145D-4889-8B49-3C82EFE63053}" srcId="{742BC49E-766F-4EBA-8ADE-58C450C277F4}" destId="{1E956F25-88A3-4072-B63D-E69B3617C0BB}" srcOrd="2" destOrd="0" parTransId="{822DE06E-FF0C-474E-862E-1FDCED951C97}" sibTransId="{AB5025D0-3A2A-4596-947D-E973F4EFF972}"/>
    <dgm:cxn modelId="{8841073F-9843-4BCC-9867-795C9E82AD86}" type="presOf" srcId="{E2436C6D-A757-4A64-A811-3104BE25813B}" destId="{056825D0-4254-48CF-B9A7-D3F64C164922}" srcOrd="0" destOrd="0" presId="urn:microsoft.com/office/officeart/2009/3/layout/IncreasingArrowsProcess"/>
    <dgm:cxn modelId="{ADDF36C1-534E-4A24-ACC8-DE345E011DAB}" srcId="{742BC49E-766F-4EBA-8ADE-58C450C277F4}" destId="{C520E625-DD27-4A0A-BCB6-E5F0B6A200F2}" srcOrd="3" destOrd="0" parTransId="{A35AF08F-9310-4644-A7C2-C1125F0D248F}" sibTransId="{4C2D1CD7-3117-4934-BDEB-572C4EA52E8F}"/>
    <dgm:cxn modelId="{41B93EF6-1328-4C11-BD9D-3F1DF51FB37B}" srcId="{4F24E7B3-7B7A-450A-ABEF-962168105C7D}" destId="{0D865F68-1E58-4E24-8D44-F4810FB81A3A}" srcOrd="0" destOrd="0" parTransId="{28B15DCE-6B1D-4A84-878E-AA608BC07457}" sibTransId="{0EA185E4-B134-405F-A48C-0D843389065E}"/>
    <dgm:cxn modelId="{55839927-2087-4440-9136-3C4843FFB473}" srcId="{742BC49E-766F-4EBA-8ADE-58C450C277F4}" destId="{F7A4AA62-E12E-4292-B26D-2525070DED1E}" srcOrd="0" destOrd="0" parTransId="{0F42CF83-6B75-4D3C-9096-270317019F55}" sibTransId="{A0631857-94FB-4DFD-946E-F3E8B4B93D05}"/>
    <dgm:cxn modelId="{15F8BE67-96BA-4A49-BF98-90FBE0DD2000}" type="presOf" srcId="{89A95552-D215-4BD2-AE8A-578630332F29}" destId="{3E49409C-36C2-4F24-B9D5-912673B29148}" srcOrd="0" destOrd="0" presId="urn:microsoft.com/office/officeart/2009/3/layout/IncreasingArrowsProcess"/>
    <dgm:cxn modelId="{7119B8A9-0530-428B-96AF-FF5EF627297E}" type="presOf" srcId="{F7A4AA62-E12E-4292-B26D-2525070DED1E}" destId="{112A71BA-0059-44D1-A266-7832F20634EF}" srcOrd="0" destOrd="0" presId="urn:microsoft.com/office/officeart/2009/3/layout/IncreasingArrowsProcess"/>
    <dgm:cxn modelId="{27740281-7A53-4CA3-A896-39F79BDBB3DD}" srcId="{C520E625-DD27-4A0A-BCB6-E5F0B6A200F2}" destId="{10F3B586-0482-43F3-8C11-A8395151988F}" srcOrd="0" destOrd="0" parTransId="{400EF95A-5729-47CE-8271-1E51899ACAF0}" sibTransId="{EA9B7AC6-5293-4BBB-999B-AE3DF1579149}"/>
    <dgm:cxn modelId="{4C36EB24-61DD-4AAE-B5D7-C4E053AE5F5C}" type="presOf" srcId="{CD272264-E460-40A7-940C-8F78204D3B7E}" destId="{C7C17233-16B8-4799-A500-C3887FD30CA5}" srcOrd="0" destOrd="0" presId="urn:microsoft.com/office/officeart/2009/3/layout/IncreasingArrowsProcess"/>
    <dgm:cxn modelId="{81DD174F-EE85-4924-AD07-F79776503B29}" srcId="{F7A4AA62-E12E-4292-B26D-2525070DED1E}" destId="{FD0388B4-0045-4471-9ECD-C40D572029D6}" srcOrd="0" destOrd="0" parTransId="{1A98D62E-0507-48F6-9A3A-BC2DB51A37D4}" sibTransId="{28BAB8F1-AA6F-45BC-AB42-1CA661742D60}"/>
    <dgm:cxn modelId="{357CE145-1741-4C07-82B8-598300B60DC8}" type="presParOf" srcId="{6864522A-264D-4545-A87F-7D15AA9790AB}" destId="{112A71BA-0059-44D1-A266-7832F20634EF}" srcOrd="0" destOrd="0" presId="urn:microsoft.com/office/officeart/2009/3/layout/IncreasingArrowsProcess"/>
    <dgm:cxn modelId="{74521FC1-8485-4FBB-ACDD-1915258AD330}" type="presParOf" srcId="{6864522A-264D-4545-A87F-7D15AA9790AB}" destId="{7C3DB65A-B827-4A1C-A893-4C30B92E74CE}" srcOrd="1" destOrd="0" presId="urn:microsoft.com/office/officeart/2009/3/layout/IncreasingArrowsProcess"/>
    <dgm:cxn modelId="{FC448186-E381-490A-9AD3-E0BBE8CD0ADD}" type="presParOf" srcId="{6864522A-264D-4545-A87F-7D15AA9790AB}" destId="{056825D0-4254-48CF-B9A7-D3F64C164922}" srcOrd="2" destOrd="0" presId="urn:microsoft.com/office/officeart/2009/3/layout/IncreasingArrowsProcess"/>
    <dgm:cxn modelId="{FE66CAA3-9031-45C8-9241-02CB92D81602}" type="presParOf" srcId="{6864522A-264D-4545-A87F-7D15AA9790AB}" destId="{C7C17233-16B8-4799-A500-C3887FD30CA5}" srcOrd="3" destOrd="0" presId="urn:microsoft.com/office/officeart/2009/3/layout/IncreasingArrowsProcess"/>
    <dgm:cxn modelId="{0DFCFD94-1228-4DF0-A744-3E563FF4600B}" type="presParOf" srcId="{6864522A-264D-4545-A87F-7D15AA9790AB}" destId="{267D89F0-2780-450E-AE9C-61A14CA6FBC6}" srcOrd="4" destOrd="0" presId="urn:microsoft.com/office/officeart/2009/3/layout/IncreasingArrowsProcess"/>
    <dgm:cxn modelId="{F6040D0D-F343-47AA-B86F-6E2BA2CE090F}" type="presParOf" srcId="{6864522A-264D-4545-A87F-7D15AA9790AB}" destId="{3E49409C-36C2-4F24-B9D5-912673B29148}" srcOrd="5" destOrd="0" presId="urn:microsoft.com/office/officeart/2009/3/layout/IncreasingArrowsProcess"/>
    <dgm:cxn modelId="{3A408362-4E77-4690-8AF5-11E530CF7779}" type="presParOf" srcId="{6864522A-264D-4545-A87F-7D15AA9790AB}" destId="{A1EF5FFB-1182-4552-A7E2-B986D978CEE1}" srcOrd="6" destOrd="0" presId="urn:microsoft.com/office/officeart/2009/3/layout/IncreasingArrowsProcess"/>
    <dgm:cxn modelId="{95B29B04-A120-478F-975A-41B39F47876C}" type="presParOf" srcId="{6864522A-264D-4545-A87F-7D15AA9790AB}" destId="{8E49E616-6EE1-4A9D-BFF4-1AFFA4482C0C}" srcOrd="7" destOrd="0" presId="urn:microsoft.com/office/officeart/2009/3/layout/IncreasingArrowsProcess"/>
    <dgm:cxn modelId="{1EEDD99F-1A4C-47B4-A581-352736B5ABEF}" type="presParOf" srcId="{6864522A-264D-4545-A87F-7D15AA9790AB}" destId="{1FE3122D-E9F1-4DDB-B0CC-321797641989}" srcOrd="8" destOrd="0" presId="urn:microsoft.com/office/officeart/2009/3/layout/IncreasingArrowsProcess"/>
    <dgm:cxn modelId="{425DBF71-47CC-4A8C-996C-CC236B6D9F93}" type="presParOf" srcId="{6864522A-264D-4545-A87F-7D15AA9790AB}" destId="{0C527707-8438-4C7E-B15A-B8AE2CCDC79A}" srcOrd="9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42BC49E-766F-4EBA-8ADE-58C450C277F4}" type="doc">
      <dgm:prSet loTypeId="urn:microsoft.com/office/officeart/2009/3/layout/IncreasingArrows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2436C6D-A757-4A64-A811-3104BE25813B}">
      <dgm:prSet phldrT="[Текст]"/>
      <dgm:spPr/>
      <dgm:t>
        <a:bodyPr/>
        <a:lstStyle/>
        <a:p>
          <a:r>
            <a:rPr lang="ru-RU" dirty="0" smtClean="0"/>
            <a:t>2014 ВШЭ</a:t>
          </a:r>
          <a:endParaRPr lang="ru-RU" dirty="0"/>
        </a:p>
      </dgm:t>
    </dgm:pt>
    <dgm:pt modelId="{84350F66-793E-4C80-931D-C597C5F6FBB5}" type="parTrans" cxnId="{D483F9AE-3B5E-4F8D-9F27-5AD73813433E}">
      <dgm:prSet/>
      <dgm:spPr/>
      <dgm:t>
        <a:bodyPr/>
        <a:lstStyle/>
        <a:p>
          <a:endParaRPr lang="ru-RU"/>
        </a:p>
      </dgm:t>
    </dgm:pt>
    <dgm:pt modelId="{34575524-6B8C-47CF-BFE3-1B79EF624260}" type="sibTrans" cxnId="{D483F9AE-3B5E-4F8D-9F27-5AD73813433E}">
      <dgm:prSet/>
      <dgm:spPr/>
      <dgm:t>
        <a:bodyPr/>
        <a:lstStyle/>
        <a:p>
          <a:endParaRPr lang="ru-RU"/>
        </a:p>
      </dgm:t>
    </dgm:pt>
    <dgm:pt modelId="{CD272264-E460-40A7-940C-8F78204D3B7E}">
      <dgm:prSet phldrT="[Текст]"/>
      <dgm:spPr/>
      <dgm:t>
        <a:bodyPr/>
        <a:lstStyle/>
        <a:p>
          <a:r>
            <a:rPr lang="ru-RU" b="0" i="0" dirty="0" smtClean="0"/>
            <a:t>В Высшей школе экономики прошло экспертное обсуждение этой темы на круглом столе «Умные города: потенциал и перспективы развития в регионах России», организованном Институтом региональных исследований и городского планирования ВШЭ.</a:t>
          </a:r>
          <a:endParaRPr lang="ru-RU" dirty="0"/>
        </a:p>
      </dgm:t>
    </dgm:pt>
    <dgm:pt modelId="{7378FC22-BCCB-490F-8630-6152A0789D65}" type="parTrans" cxnId="{80BE53FF-8D79-4B95-99EF-EFC1D5E84333}">
      <dgm:prSet/>
      <dgm:spPr/>
      <dgm:t>
        <a:bodyPr/>
        <a:lstStyle/>
        <a:p>
          <a:endParaRPr lang="ru-RU"/>
        </a:p>
      </dgm:t>
    </dgm:pt>
    <dgm:pt modelId="{A6D54D5F-E699-4C44-BBD0-D293D80A2634}" type="sibTrans" cxnId="{80BE53FF-8D79-4B95-99EF-EFC1D5E84333}">
      <dgm:prSet/>
      <dgm:spPr/>
      <dgm:t>
        <a:bodyPr/>
        <a:lstStyle/>
        <a:p>
          <a:endParaRPr lang="ru-RU"/>
        </a:p>
      </dgm:t>
    </dgm:pt>
    <dgm:pt modelId="{1E956F25-88A3-4072-B63D-E69B3617C0BB}">
      <dgm:prSet phldrT="[Текст]"/>
      <dgm:spPr/>
      <dgm:t>
        <a:bodyPr/>
        <a:lstStyle/>
        <a:p>
          <a:r>
            <a:rPr lang="ru-RU" dirty="0" smtClean="0"/>
            <a:t>2016 Официальное признание государством </a:t>
          </a:r>
          <a:endParaRPr lang="ru-RU" dirty="0"/>
        </a:p>
      </dgm:t>
    </dgm:pt>
    <dgm:pt modelId="{822DE06E-FF0C-474E-862E-1FDCED951C97}" type="parTrans" cxnId="{AAEE233D-145D-4889-8B49-3C82EFE63053}">
      <dgm:prSet/>
      <dgm:spPr/>
      <dgm:t>
        <a:bodyPr/>
        <a:lstStyle/>
        <a:p>
          <a:endParaRPr lang="ru-RU"/>
        </a:p>
      </dgm:t>
    </dgm:pt>
    <dgm:pt modelId="{AB5025D0-3A2A-4596-947D-E973F4EFF972}" type="sibTrans" cxnId="{AAEE233D-145D-4889-8B49-3C82EFE63053}">
      <dgm:prSet/>
      <dgm:spPr/>
      <dgm:t>
        <a:bodyPr/>
        <a:lstStyle/>
        <a:p>
          <a:endParaRPr lang="ru-RU"/>
        </a:p>
      </dgm:t>
    </dgm:pt>
    <dgm:pt modelId="{89A95552-D215-4BD2-AE8A-578630332F29}">
      <dgm:prSet phldrT="[Текст]"/>
      <dgm:spPr/>
      <dgm:t>
        <a:bodyPr/>
        <a:lstStyle/>
        <a:p>
          <a:r>
            <a:rPr lang="ru-RU" b="0" i="1" dirty="0" smtClean="0"/>
            <a:t>Распоряжение от 29 июля 2016 года №1621-р  </a:t>
          </a:r>
          <a:r>
            <a:rPr lang="ru-RU" b="0" i="0" dirty="0" smtClean="0">
              <a:hlinkClick xmlns:r="http://schemas.openxmlformats.org/officeDocument/2006/relationships" r:id="rId1"/>
            </a:rPr>
            <a:t>О реализации концепции создания в Томской области инновационного территориального центра</a:t>
          </a:r>
          <a:endParaRPr lang="ru-RU" b="0" i="1" dirty="0" smtClean="0"/>
        </a:p>
        <a:p>
          <a:r>
            <a:rPr lang="ru-RU" b="0" i="0" dirty="0" smtClean="0"/>
            <a:t>В целях реализации Концепции в План были включены приоритетные мероприятия по направлениям «Передовое производство», «Наука и образование», «Технологические инновации, новый бизнес», «Умный и удобный город»</a:t>
          </a:r>
          <a:endParaRPr lang="ru-RU" dirty="0"/>
        </a:p>
      </dgm:t>
    </dgm:pt>
    <dgm:pt modelId="{6B75F73A-6D0F-4592-8EB5-9AB34E41376C}" type="parTrans" cxnId="{C6ABAFCE-EB7A-419B-A6C7-58D60BB75935}">
      <dgm:prSet/>
      <dgm:spPr/>
      <dgm:t>
        <a:bodyPr/>
        <a:lstStyle/>
        <a:p>
          <a:endParaRPr lang="ru-RU"/>
        </a:p>
      </dgm:t>
    </dgm:pt>
    <dgm:pt modelId="{8F2950F4-EB7E-4FD5-B7B1-A31D1CA79678}" type="sibTrans" cxnId="{C6ABAFCE-EB7A-419B-A6C7-58D60BB75935}">
      <dgm:prSet/>
      <dgm:spPr/>
      <dgm:t>
        <a:bodyPr/>
        <a:lstStyle/>
        <a:p>
          <a:endParaRPr lang="ru-RU"/>
        </a:p>
      </dgm:t>
    </dgm:pt>
    <dgm:pt modelId="{C520E625-DD27-4A0A-BCB6-E5F0B6A200F2}">
      <dgm:prSet phldrT="[Текст]"/>
      <dgm:spPr/>
      <dgm:t>
        <a:bodyPr/>
        <a:lstStyle/>
        <a:p>
          <a:r>
            <a:rPr lang="ru-RU" dirty="0" smtClean="0"/>
            <a:t>2017 Первый рейтинг умных городов</a:t>
          </a:r>
          <a:endParaRPr lang="ru-RU" dirty="0"/>
        </a:p>
      </dgm:t>
    </dgm:pt>
    <dgm:pt modelId="{A35AF08F-9310-4644-A7C2-C1125F0D248F}" type="parTrans" cxnId="{ADDF36C1-534E-4A24-ACC8-DE345E011DAB}">
      <dgm:prSet/>
      <dgm:spPr/>
      <dgm:t>
        <a:bodyPr/>
        <a:lstStyle/>
        <a:p>
          <a:endParaRPr lang="ru-RU"/>
        </a:p>
      </dgm:t>
    </dgm:pt>
    <dgm:pt modelId="{4C2D1CD7-3117-4934-BDEB-572C4EA52E8F}" type="sibTrans" cxnId="{ADDF36C1-534E-4A24-ACC8-DE345E011DAB}">
      <dgm:prSet/>
      <dgm:spPr/>
      <dgm:t>
        <a:bodyPr/>
        <a:lstStyle/>
        <a:p>
          <a:endParaRPr lang="ru-RU"/>
        </a:p>
      </dgm:t>
    </dgm:pt>
    <dgm:pt modelId="{10F3B586-0482-43F3-8C11-A8395151988F}">
      <dgm:prSet phldrT="[Текст]"/>
      <dgm:spPr/>
      <dgm:t>
        <a:bodyPr/>
        <a:lstStyle/>
        <a:p>
          <a:r>
            <a:rPr lang="ru-RU" b="0" i="0" dirty="0" smtClean="0"/>
            <a:t>Институт развития интернета (ИРИ), ПАО «Ростелеком» и Национальная ассоциация промышленного интернета презентовали методику и критерии оценки, которые лягут в основу формирования первого рейтинга «умных городов» России, который планируется опубликовать осенью 2017 года.</a:t>
          </a:r>
          <a:endParaRPr lang="ru-RU" b="0" i="0" dirty="0" smtClean="0"/>
        </a:p>
      </dgm:t>
    </dgm:pt>
    <dgm:pt modelId="{400EF95A-5729-47CE-8271-1E51899ACAF0}" type="parTrans" cxnId="{27740281-7A53-4CA3-A896-39F79BDBB3DD}">
      <dgm:prSet/>
      <dgm:spPr/>
      <dgm:t>
        <a:bodyPr/>
        <a:lstStyle/>
        <a:p>
          <a:endParaRPr lang="ru-RU"/>
        </a:p>
      </dgm:t>
    </dgm:pt>
    <dgm:pt modelId="{EA9B7AC6-5293-4BBB-999B-AE3DF1579149}" type="sibTrans" cxnId="{27740281-7A53-4CA3-A896-39F79BDBB3DD}">
      <dgm:prSet/>
      <dgm:spPr/>
      <dgm:t>
        <a:bodyPr/>
        <a:lstStyle/>
        <a:p>
          <a:endParaRPr lang="ru-RU"/>
        </a:p>
      </dgm:t>
    </dgm:pt>
    <dgm:pt modelId="{FD0388B4-0045-4471-9ECD-C40D572029D6}">
      <dgm:prSet phldrT="[Текст]" custT="1"/>
      <dgm:spPr/>
      <dgm:t>
        <a:bodyPr/>
        <a:lstStyle/>
        <a:p>
          <a:r>
            <a:rPr lang="ru-RU" sz="1000" b="0" i="0" dirty="0" smtClean="0"/>
            <a:t>В Москве РИА Новости проводят международный форум «Умный город будущего»</a:t>
          </a:r>
        </a:p>
        <a:p>
          <a:endParaRPr lang="ru-RU" sz="1000" dirty="0"/>
        </a:p>
      </dgm:t>
    </dgm:pt>
    <dgm:pt modelId="{1A98D62E-0507-48F6-9A3A-BC2DB51A37D4}" type="parTrans" cxnId="{81DD174F-EE85-4924-AD07-F79776503B29}">
      <dgm:prSet/>
      <dgm:spPr/>
      <dgm:t>
        <a:bodyPr/>
        <a:lstStyle/>
        <a:p>
          <a:endParaRPr lang="ru-RU"/>
        </a:p>
      </dgm:t>
    </dgm:pt>
    <dgm:pt modelId="{28BAB8F1-AA6F-45BC-AB42-1CA661742D60}" type="sibTrans" cxnId="{81DD174F-EE85-4924-AD07-F79776503B29}">
      <dgm:prSet/>
      <dgm:spPr/>
      <dgm:t>
        <a:bodyPr/>
        <a:lstStyle/>
        <a:p>
          <a:endParaRPr lang="ru-RU"/>
        </a:p>
      </dgm:t>
    </dgm:pt>
    <dgm:pt modelId="{F7A4AA62-E12E-4292-B26D-2525070DED1E}">
      <dgm:prSet phldrT="[Текст]"/>
      <dgm:spPr/>
      <dgm:t>
        <a:bodyPr/>
        <a:lstStyle/>
        <a:p>
          <a:r>
            <a:rPr lang="ru-RU" dirty="0" smtClean="0"/>
            <a:t>2012 </a:t>
          </a:r>
          <a:endParaRPr lang="ru-RU" dirty="0"/>
        </a:p>
      </dgm:t>
    </dgm:pt>
    <dgm:pt modelId="{0F42CF83-6B75-4D3C-9096-270317019F55}" type="parTrans" cxnId="{55839927-2087-4440-9136-3C4843FFB473}">
      <dgm:prSet/>
      <dgm:spPr/>
      <dgm:t>
        <a:bodyPr/>
        <a:lstStyle/>
        <a:p>
          <a:endParaRPr lang="ru-RU"/>
        </a:p>
      </dgm:t>
    </dgm:pt>
    <dgm:pt modelId="{A0631857-94FB-4DFD-946E-F3E8B4B93D05}" type="sibTrans" cxnId="{55839927-2087-4440-9136-3C4843FFB473}">
      <dgm:prSet/>
      <dgm:spPr/>
      <dgm:t>
        <a:bodyPr/>
        <a:lstStyle/>
        <a:p>
          <a:endParaRPr lang="ru-RU"/>
        </a:p>
      </dgm:t>
    </dgm:pt>
    <dgm:pt modelId="{4F24E7B3-7B7A-450A-ABEF-962168105C7D}">
      <dgm:prSet phldrT="[Текст]"/>
      <dgm:spPr/>
      <dgm:t>
        <a:bodyPr/>
        <a:lstStyle/>
        <a:p>
          <a:r>
            <a:rPr lang="ru-RU" dirty="0" smtClean="0"/>
            <a:t>Формирование рынка в </a:t>
          </a:r>
          <a:r>
            <a:rPr lang="ru-RU" dirty="0" smtClean="0"/>
            <a:t>в Челябинской области</a:t>
          </a:r>
          <a:endParaRPr lang="ru-RU" dirty="0"/>
        </a:p>
      </dgm:t>
    </dgm:pt>
    <dgm:pt modelId="{DD8F4B29-B621-46B4-8A61-F6A7227EEEF2}" type="parTrans" cxnId="{910AFFF4-557D-4A85-8210-CEE6EA76A112}">
      <dgm:prSet/>
      <dgm:spPr/>
      <dgm:t>
        <a:bodyPr/>
        <a:lstStyle/>
        <a:p>
          <a:endParaRPr lang="ru-RU"/>
        </a:p>
      </dgm:t>
    </dgm:pt>
    <dgm:pt modelId="{B9BAD43D-389E-440B-9266-CCDA50988D99}" type="sibTrans" cxnId="{910AFFF4-557D-4A85-8210-CEE6EA76A112}">
      <dgm:prSet/>
      <dgm:spPr/>
      <dgm:t>
        <a:bodyPr/>
        <a:lstStyle/>
        <a:p>
          <a:endParaRPr lang="ru-RU"/>
        </a:p>
      </dgm:t>
    </dgm:pt>
    <dgm:pt modelId="{0D865F68-1E58-4E24-8D44-F4810FB81A3A}">
      <dgm:prSet phldrT="[Текст]" custT="1"/>
      <dgm:spPr/>
      <dgm:t>
        <a:bodyPr/>
        <a:lstStyle/>
        <a:p>
          <a:r>
            <a:rPr lang="ru-RU" sz="900" b="0" i="0" dirty="0" smtClean="0"/>
            <a:t>Институт развития интернета (ИРИ), ПАО «Ростелеком» и Национальная ассоциация промышленного интернета презентовали методику и критерии оценки, которые лягут в основу формирования первого рейтинга «умных городов» России, который планируется опубликовать осенью 2017 года.</a:t>
          </a:r>
          <a:endParaRPr lang="ru-RU" sz="900" dirty="0"/>
        </a:p>
      </dgm:t>
    </dgm:pt>
    <dgm:pt modelId="{28B15DCE-6B1D-4A84-878E-AA608BC07457}" type="parTrans" cxnId="{41B93EF6-1328-4C11-BD9D-3F1DF51FB37B}">
      <dgm:prSet/>
      <dgm:spPr/>
      <dgm:t>
        <a:bodyPr/>
        <a:lstStyle/>
        <a:p>
          <a:endParaRPr lang="ru-RU"/>
        </a:p>
      </dgm:t>
    </dgm:pt>
    <dgm:pt modelId="{0EA185E4-B134-405F-A48C-0D843389065E}" type="sibTrans" cxnId="{41B93EF6-1328-4C11-BD9D-3F1DF51FB37B}">
      <dgm:prSet/>
      <dgm:spPr/>
      <dgm:t>
        <a:bodyPr/>
        <a:lstStyle/>
        <a:p>
          <a:endParaRPr lang="ru-RU"/>
        </a:p>
      </dgm:t>
    </dgm:pt>
    <dgm:pt modelId="{45EA0CB4-A653-4D90-BE8F-5EDD3C3D2E53}">
      <dgm:prSet phldrT="[Текст]"/>
      <dgm:spPr/>
      <dgm:t>
        <a:bodyPr/>
        <a:lstStyle/>
        <a:p>
          <a:endParaRPr lang="ru-RU"/>
        </a:p>
      </dgm:t>
    </dgm:pt>
    <dgm:pt modelId="{F4681469-8726-4157-B4F5-D711B7A32696}" type="parTrans" cxnId="{C8CC6D30-4FC9-47B9-9835-0BC3C62DE84A}">
      <dgm:prSet/>
      <dgm:spPr/>
      <dgm:t>
        <a:bodyPr/>
        <a:lstStyle/>
        <a:p>
          <a:endParaRPr lang="ru-RU"/>
        </a:p>
      </dgm:t>
    </dgm:pt>
    <dgm:pt modelId="{E9B85257-F6B2-4253-A1A4-B0E832ECB487}" type="sibTrans" cxnId="{C8CC6D30-4FC9-47B9-9835-0BC3C62DE84A}">
      <dgm:prSet/>
      <dgm:spPr/>
      <dgm:t>
        <a:bodyPr/>
        <a:lstStyle/>
        <a:p>
          <a:endParaRPr lang="ru-RU"/>
        </a:p>
      </dgm:t>
    </dgm:pt>
    <dgm:pt modelId="{6864522A-264D-4545-A87F-7D15AA9790AB}" type="pres">
      <dgm:prSet presAssocID="{742BC49E-766F-4EBA-8ADE-58C450C277F4}" presName="Name0" presStyleCnt="0">
        <dgm:presLayoutVars>
          <dgm:chMax val="5"/>
          <dgm:chPref val="5"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112A71BA-0059-44D1-A266-7832F20634EF}" type="pres">
      <dgm:prSet presAssocID="{F7A4AA62-E12E-4292-B26D-2525070DED1E}" presName="parentText1" presStyleLbl="node1" presStyleIdx="0" presStyleCnt="5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3DB65A-B827-4A1C-A893-4C30B92E74CE}" type="pres">
      <dgm:prSet presAssocID="{F7A4AA62-E12E-4292-B26D-2525070DED1E}" presName="childText1" presStyleLbl="solidAlignAcc1" presStyleIdx="0" presStyleCnt="5" custScaleY="38654" custLinFactNeighborX="2730" custLinFactNeighborY="-3309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6825D0-4254-48CF-B9A7-D3F64C164922}" type="pres">
      <dgm:prSet presAssocID="{E2436C6D-A757-4A64-A811-3104BE25813B}" presName="parentText2" presStyleLbl="node1" presStyleIdx="1" presStyleCnt="5" custLinFactNeighborX="-225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C17233-16B8-4799-A500-C3887FD30CA5}" type="pres">
      <dgm:prSet presAssocID="{E2436C6D-A757-4A64-A811-3104BE25813B}" presName="childText2" presStyleLbl="solidAlignAcc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7D89F0-2780-450E-AE9C-61A14CA6FBC6}" type="pres">
      <dgm:prSet presAssocID="{1E956F25-88A3-4072-B63D-E69B3617C0BB}" presName="parentText3" presStyleLbl="node1" presStyleIdx="2" presStyleCnt="5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49409C-36C2-4F24-B9D5-912673B29148}" type="pres">
      <dgm:prSet presAssocID="{1E956F25-88A3-4072-B63D-E69B3617C0BB}" presName="childText3" presStyleLbl="solidAlignAcc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EF5FFB-1182-4552-A7E2-B986D978CEE1}" type="pres">
      <dgm:prSet presAssocID="{C520E625-DD27-4A0A-BCB6-E5F0B6A200F2}" presName="parentText4" presStyleLbl="node1" presStyleIdx="3" presStyleCnt="5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49E616-6EE1-4A9D-BFF4-1AFFA4482C0C}" type="pres">
      <dgm:prSet presAssocID="{C520E625-DD27-4A0A-BCB6-E5F0B6A200F2}" presName="childText4" presStyleLbl="solidAlignAcc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E3122D-E9F1-4DDB-B0CC-321797641989}" type="pres">
      <dgm:prSet presAssocID="{4F24E7B3-7B7A-450A-ABEF-962168105C7D}" presName="parentText5" presStyleLbl="node1" presStyleIdx="4" presStyleCnt="5">
        <dgm:presLayoutVars>
          <dgm:chMax/>
          <dgm:chPref val="3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527707-8438-4C7E-B15A-B8AE2CCDC79A}" type="pres">
      <dgm:prSet presAssocID="{4F24E7B3-7B7A-450A-ABEF-962168105C7D}" presName="childText5" presStyleLbl="solidAlignAcc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544B579-9839-406A-B90F-448B0B1B7AC1}" type="presOf" srcId="{89A95552-D215-4BD2-AE8A-578630332F29}" destId="{3E49409C-36C2-4F24-B9D5-912673B29148}" srcOrd="0" destOrd="0" presId="urn:microsoft.com/office/officeart/2009/3/layout/IncreasingArrowsProcess"/>
    <dgm:cxn modelId="{BCDE13B6-9C54-4C42-8A85-834B80DDE645}" type="presOf" srcId="{4F24E7B3-7B7A-450A-ABEF-962168105C7D}" destId="{1FE3122D-E9F1-4DDB-B0CC-321797641989}" srcOrd="0" destOrd="0" presId="urn:microsoft.com/office/officeart/2009/3/layout/IncreasingArrowsProcess"/>
    <dgm:cxn modelId="{55839927-2087-4440-9136-3C4843FFB473}" srcId="{742BC49E-766F-4EBA-8ADE-58C450C277F4}" destId="{F7A4AA62-E12E-4292-B26D-2525070DED1E}" srcOrd="0" destOrd="0" parTransId="{0F42CF83-6B75-4D3C-9096-270317019F55}" sibTransId="{A0631857-94FB-4DFD-946E-F3E8B4B93D05}"/>
    <dgm:cxn modelId="{D483F9AE-3B5E-4F8D-9F27-5AD73813433E}" srcId="{742BC49E-766F-4EBA-8ADE-58C450C277F4}" destId="{E2436C6D-A757-4A64-A811-3104BE25813B}" srcOrd="1" destOrd="0" parTransId="{84350F66-793E-4C80-931D-C597C5F6FBB5}" sibTransId="{34575524-6B8C-47CF-BFE3-1B79EF624260}"/>
    <dgm:cxn modelId="{AAEE233D-145D-4889-8B49-3C82EFE63053}" srcId="{742BC49E-766F-4EBA-8ADE-58C450C277F4}" destId="{1E956F25-88A3-4072-B63D-E69B3617C0BB}" srcOrd="2" destOrd="0" parTransId="{822DE06E-FF0C-474E-862E-1FDCED951C97}" sibTransId="{AB5025D0-3A2A-4596-947D-E973F4EFF972}"/>
    <dgm:cxn modelId="{76FF41C4-20C1-4F7D-971E-07C2D0FECEA2}" type="presOf" srcId="{1E956F25-88A3-4072-B63D-E69B3617C0BB}" destId="{267D89F0-2780-450E-AE9C-61A14CA6FBC6}" srcOrd="0" destOrd="0" presId="urn:microsoft.com/office/officeart/2009/3/layout/IncreasingArrowsProcess"/>
    <dgm:cxn modelId="{81DD174F-EE85-4924-AD07-F79776503B29}" srcId="{F7A4AA62-E12E-4292-B26D-2525070DED1E}" destId="{FD0388B4-0045-4471-9ECD-C40D572029D6}" srcOrd="0" destOrd="0" parTransId="{1A98D62E-0507-48F6-9A3A-BC2DB51A37D4}" sibTransId="{28BAB8F1-AA6F-45BC-AB42-1CA661742D60}"/>
    <dgm:cxn modelId="{7691B488-9A1B-489A-A95F-D21ED4EB9AE3}" type="presOf" srcId="{CD272264-E460-40A7-940C-8F78204D3B7E}" destId="{C7C17233-16B8-4799-A500-C3887FD30CA5}" srcOrd="0" destOrd="0" presId="urn:microsoft.com/office/officeart/2009/3/layout/IncreasingArrowsProcess"/>
    <dgm:cxn modelId="{D2729F34-BD0C-4834-BDF7-0623FC764E10}" type="presOf" srcId="{F7A4AA62-E12E-4292-B26D-2525070DED1E}" destId="{112A71BA-0059-44D1-A266-7832F20634EF}" srcOrd="0" destOrd="0" presId="urn:microsoft.com/office/officeart/2009/3/layout/IncreasingArrowsProcess"/>
    <dgm:cxn modelId="{27740281-7A53-4CA3-A896-39F79BDBB3DD}" srcId="{C520E625-DD27-4A0A-BCB6-E5F0B6A200F2}" destId="{10F3B586-0482-43F3-8C11-A8395151988F}" srcOrd="0" destOrd="0" parTransId="{400EF95A-5729-47CE-8271-1E51899ACAF0}" sibTransId="{EA9B7AC6-5293-4BBB-999B-AE3DF1579149}"/>
    <dgm:cxn modelId="{B90AE2C1-8450-4EFA-9EA6-E7E3422AA546}" type="presOf" srcId="{742BC49E-766F-4EBA-8ADE-58C450C277F4}" destId="{6864522A-264D-4545-A87F-7D15AA9790AB}" srcOrd="0" destOrd="0" presId="urn:microsoft.com/office/officeart/2009/3/layout/IncreasingArrowsProcess"/>
    <dgm:cxn modelId="{ADDF36C1-534E-4A24-ACC8-DE345E011DAB}" srcId="{742BC49E-766F-4EBA-8ADE-58C450C277F4}" destId="{C520E625-DD27-4A0A-BCB6-E5F0B6A200F2}" srcOrd="3" destOrd="0" parTransId="{A35AF08F-9310-4644-A7C2-C1125F0D248F}" sibTransId="{4C2D1CD7-3117-4934-BDEB-572C4EA52E8F}"/>
    <dgm:cxn modelId="{FD3528F0-25CD-46B6-816F-9AA2B5FBC99D}" type="presOf" srcId="{FD0388B4-0045-4471-9ECD-C40D572029D6}" destId="{7C3DB65A-B827-4A1C-A893-4C30B92E74CE}" srcOrd="0" destOrd="0" presId="urn:microsoft.com/office/officeart/2009/3/layout/IncreasingArrowsProcess"/>
    <dgm:cxn modelId="{6BCE8699-6383-4117-979D-4E19EC8E33E6}" type="presOf" srcId="{10F3B586-0482-43F3-8C11-A8395151988F}" destId="{8E49E616-6EE1-4A9D-BFF4-1AFFA4482C0C}" srcOrd="0" destOrd="0" presId="urn:microsoft.com/office/officeart/2009/3/layout/IncreasingArrowsProcess"/>
    <dgm:cxn modelId="{C6ABAFCE-EB7A-419B-A6C7-58D60BB75935}" srcId="{1E956F25-88A3-4072-B63D-E69B3617C0BB}" destId="{89A95552-D215-4BD2-AE8A-578630332F29}" srcOrd="0" destOrd="0" parTransId="{6B75F73A-6D0F-4592-8EB5-9AB34E41376C}" sibTransId="{8F2950F4-EB7E-4FD5-B7B1-A31D1CA79678}"/>
    <dgm:cxn modelId="{8D10D943-CE8B-4953-9CD2-4F0583FD2FD3}" type="presOf" srcId="{E2436C6D-A757-4A64-A811-3104BE25813B}" destId="{056825D0-4254-48CF-B9A7-D3F64C164922}" srcOrd="0" destOrd="0" presId="urn:microsoft.com/office/officeart/2009/3/layout/IncreasingArrowsProcess"/>
    <dgm:cxn modelId="{910AFFF4-557D-4A85-8210-CEE6EA76A112}" srcId="{742BC49E-766F-4EBA-8ADE-58C450C277F4}" destId="{4F24E7B3-7B7A-450A-ABEF-962168105C7D}" srcOrd="4" destOrd="0" parTransId="{DD8F4B29-B621-46B4-8A61-F6A7227EEEF2}" sibTransId="{B9BAD43D-389E-440B-9266-CCDA50988D99}"/>
    <dgm:cxn modelId="{20B5AA22-7B7E-448B-9CA8-5DDDB55693C3}" type="presOf" srcId="{0D865F68-1E58-4E24-8D44-F4810FB81A3A}" destId="{0C527707-8438-4C7E-B15A-B8AE2CCDC79A}" srcOrd="0" destOrd="0" presId="urn:microsoft.com/office/officeart/2009/3/layout/IncreasingArrowsProcess"/>
    <dgm:cxn modelId="{C8CC6D30-4FC9-47B9-9835-0BC3C62DE84A}" srcId="{742BC49E-766F-4EBA-8ADE-58C450C277F4}" destId="{45EA0CB4-A653-4D90-BE8F-5EDD3C3D2E53}" srcOrd="5" destOrd="0" parTransId="{F4681469-8726-4157-B4F5-D711B7A32696}" sibTransId="{E9B85257-F6B2-4253-A1A4-B0E832ECB487}"/>
    <dgm:cxn modelId="{80BE53FF-8D79-4B95-99EF-EFC1D5E84333}" srcId="{E2436C6D-A757-4A64-A811-3104BE25813B}" destId="{CD272264-E460-40A7-940C-8F78204D3B7E}" srcOrd="0" destOrd="0" parTransId="{7378FC22-BCCB-490F-8630-6152A0789D65}" sibTransId="{A6D54D5F-E699-4C44-BBD0-D293D80A2634}"/>
    <dgm:cxn modelId="{41B93EF6-1328-4C11-BD9D-3F1DF51FB37B}" srcId="{4F24E7B3-7B7A-450A-ABEF-962168105C7D}" destId="{0D865F68-1E58-4E24-8D44-F4810FB81A3A}" srcOrd="0" destOrd="0" parTransId="{28B15DCE-6B1D-4A84-878E-AA608BC07457}" sibTransId="{0EA185E4-B134-405F-A48C-0D843389065E}"/>
    <dgm:cxn modelId="{F72D2DA4-2E7E-4364-9D2E-7F2FEBEC4032}" type="presOf" srcId="{C520E625-DD27-4A0A-BCB6-E5F0B6A200F2}" destId="{A1EF5FFB-1182-4552-A7E2-B986D978CEE1}" srcOrd="0" destOrd="0" presId="urn:microsoft.com/office/officeart/2009/3/layout/IncreasingArrowsProcess"/>
    <dgm:cxn modelId="{6145210C-B97A-465C-A757-F54FA5671F99}" type="presParOf" srcId="{6864522A-264D-4545-A87F-7D15AA9790AB}" destId="{112A71BA-0059-44D1-A266-7832F20634EF}" srcOrd="0" destOrd="0" presId="urn:microsoft.com/office/officeart/2009/3/layout/IncreasingArrowsProcess"/>
    <dgm:cxn modelId="{1873FEED-FAB1-433A-8D40-EFB42F1BF08D}" type="presParOf" srcId="{6864522A-264D-4545-A87F-7D15AA9790AB}" destId="{7C3DB65A-B827-4A1C-A893-4C30B92E74CE}" srcOrd="1" destOrd="0" presId="urn:microsoft.com/office/officeart/2009/3/layout/IncreasingArrowsProcess"/>
    <dgm:cxn modelId="{A53A146A-806C-4C88-82A1-00AF493FEE76}" type="presParOf" srcId="{6864522A-264D-4545-A87F-7D15AA9790AB}" destId="{056825D0-4254-48CF-B9A7-D3F64C164922}" srcOrd="2" destOrd="0" presId="urn:microsoft.com/office/officeart/2009/3/layout/IncreasingArrowsProcess"/>
    <dgm:cxn modelId="{B927198A-55BF-4F22-BD9E-E050B160A12D}" type="presParOf" srcId="{6864522A-264D-4545-A87F-7D15AA9790AB}" destId="{C7C17233-16B8-4799-A500-C3887FD30CA5}" srcOrd="3" destOrd="0" presId="urn:microsoft.com/office/officeart/2009/3/layout/IncreasingArrowsProcess"/>
    <dgm:cxn modelId="{0FA9408C-45DD-4583-9967-FE1992409385}" type="presParOf" srcId="{6864522A-264D-4545-A87F-7D15AA9790AB}" destId="{267D89F0-2780-450E-AE9C-61A14CA6FBC6}" srcOrd="4" destOrd="0" presId="urn:microsoft.com/office/officeart/2009/3/layout/IncreasingArrowsProcess"/>
    <dgm:cxn modelId="{CB5D828A-5052-41B9-AC50-41610EC42242}" type="presParOf" srcId="{6864522A-264D-4545-A87F-7D15AA9790AB}" destId="{3E49409C-36C2-4F24-B9D5-912673B29148}" srcOrd="5" destOrd="0" presId="urn:microsoft.com/office/officeart/2009/3/layout/IncreasingArrowsProcess"/>
    <dgm:cxn modelId="{F41EFF8C-F322-42DE-848F-0493B068C375}" type="presParOf" srcId="{6864522A-264D-4545-A87F-7D15AA9790AB}" destId="{A1EF5FFB-1182-4552-A7E2-B986D978CEE1}" srcOrd="6" destOrd="0" presId="urn:microsoft.com/office/officeart/2009/3/layout/IncreasingArrowsProcess"/>
    <dgm:cxn modelId="{19783E61-3A96-47FF-9840-E83E1CE41585}" type="presParOf" srcId="{6864522A-264D-4545-A87F-7D15AA9790AB}" destId="{8E49E616-6EE1-4A9D-BFF4-1AFFA4482C0C}" srcOrd="7" destOrd="0" presId="urn:microsoft.com/office/officeart/2009/3/layout/IncreasingArrowsProcess"/>
    <dgm:cxn modelId="{1B549A38-5354-49DF-953D-499CE88A63DD}" type="presParOf" srcId="{6864522A-264D-4545-A87F-7D15AA9790AB}" destId="{1FE3122D-E9F1-4DDB-B0CC-321797641989}" srcOrd="8" destOrd="0" presId="urn:microsoft.com/office/officeart/2009/3/layout/IncreasingArrowsProcess"/>
    <dgm:cxn modelId="{405D1DF6-E09D-405B-B9C9-AB614A04F912}" type="presParOf" srcId="{6864522A-264D-4545-A87F-7D15AA9790AB}" destId="{0C527707-8438-4C7E-B15A-B8AE2CCDC79A}" srcOrd="9" destOrd="0" presId="urn:microsoft.com/office/officeart/2009/3/layout/IncreasingArrowsProcess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EF07581-772D-4E94-A676-1A8655EA48E6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0AE1465B-2669-4042-99F3-4F61CA260B0B}">
      <dgm:prSet phldrT="[Текст]"/>
      <dgm:spPr/>
      <dgm:t>
        <a:bodyPr/>
        <a:lstStyle/>
        <a:p>
          <a:r>
            <a:rPr lang="ru-RU" dirty="0" smtClean="0"/>
            <a:t>Исследования и разработки</a:t>
          </a:r>
          <a:endParaRPr lang="ru-RU" dirty="0"/>
        </a:p>
      </dgm:t>
    </dgm:pt>
    <dgm:pt modelId="{31756E9F-85A0-4E07-BDB4-F70356168ADC}" type="parTrans" cxnId="{A041C65C-3727-4156-9954-600070032DD7}">
      <dgm:prSet/>
      <dgm:spPr/>
      <dgm:t>
        <a:bodyPr/>
        <a:lstStyle/>
        <a:p>
          <a:endParaRPr lang="ru-RU"/>
        </a:p>
      </dgm:t>
    </dgm:pt>
    <dgm:pt modelId="{B3DAC0CA-2EAD-45A9-BF11-019AE6305AC0}" type="sibTrans" cxnId="{A041C65C-3727-4156-9954-600070032DD7}">
      <dgm:prSet/>
      <dgm:spPr/>
      <dgm:t>
        <a:bodyPr/>
        <a:lstStyle/>
        <a:p>
          <a:endParaRPr lang="ru-RU" dirty="0"/>
        </a:p>
      </dgm:t>
    </dgm:pt>
    <dgm:pt modelId="{A70E1DDE-FFAA-4B18-B0B8-3D815DC47F7D}">
      <dgm:prSet phldrT="[Текст]"/>
      <dgm:spPr/>
      <dgm:t>
        <a:bodyPr/>
        <a:lstStyle/>
        <a:p>
          <a:r>
            <a:rPr lang="ru-RU" dirty="0" smtClean="0"/>
            <a:t>Производство</a:t>
          </a:r>
          <a:endParaRPr lang="ru-RU" dirty="0"/>
        </a:p>
      </dgm:t>
    </dgm:pt>
    <dgm:pt modelId="{47F74A4E-517A-4ECF-87B5-6405EC859207}" type="parTrans" cxnId="{ECC770DB-BA6E-4E07-8D1B-1C33DFC40821}">
      <dgm:prSet/>
      <dgm:spPr/>
      <dgm:t>
        <a:bodyPr/>
        <a:lstStyle/>
        <a:p>
          <a:endParaRPr lang="ru-RU"/>
        </a:p>
      </dgm:t>
    </dgm:pt>
    <dgm:pt modelId="{EFC03282-9F9E-4647-B3AA-D240ECC2330A}" type="sibTrans" cxnId="{ECC770DB-BA6E-4E07-8D1B-1C33DFC40821}">
      <dgm:prSet/>
      <dgm:spPr/>
      <dgm:t>
        <a:bodyPr/>
        <a:lstStyle/>
        <a:p>
          <a:endParaRPr lang="ru-RU" dirty="0"/>
        </a:p>
      </dgm:t>
    </dgm:pt>
    <dgm:pt modelId="{FD37B509-5208-4459-B321-6FE88969356F}">
      <dgm:prSet phldrT="[Текст]"/>
      <dgm:spPr/>
      <dgm:t>
        <a:bodyPr/>
        <a:lstStyle/>
        <a:p>
          <a:r>
            <a:rPr lang="ru-RU" dirty="0" smtClean="0"/>
            <a:t>Маркетинг</a:t>
          </a:r>
          <a:endParaRPr lang="ru-RU" dirty="0"/>
        </a:p>
      </dgm:t>
    </dgm:pt>
    <dgm:pt modelId="{1E686778-BD95-47EF-B1A6-B7001991AA98}" type="parTrans" cxnId="{F5AAF91D-4ACB-4BF9-BEFC-575B84AD7F97}">
      <dgm:prSet/>
      <dgm:spPr/>
      <dgm:t>
        <a:bodyPr/>
        <a:lstStyle/>
        <a:p>
          <a:endParaRPr lang="ru-RU"/>
        </a:p>
      </dgm:t>
    </dgm:pt>
    <dgm:pt modelId="{65589353-5005-4CD7-AA65-8DC2C43F3EB9}" type="sibTrans" cxnId="{F5AAF91D-4ACB-4BF9-BEFC-575B84AD7F97}">
      <dgm:prSet/>
      <dgm:spPr/>
      <dgm:t>
        <a:bodyPr/>
        <a:lstStyle/>
        <a:p>
          <a:endParaRPr lang="ru-RU"/>
        </a:p>
      </dgm:t>
    </dgm:pt>
    <dgm:pt modelId="{494B9F38-171E-4AFA-BA1B-3C74A15F7918}" type="pres">
      <dgm:prSet presAssocID="{AEF07581-772D-4E94-A676-1A8655EA48E6}" presName="Name0" presStyleCnt="0">
        <dgm:presLayoutVars>
          <dgm:dir/>
          <dgm:resizeHandles val="exact"/>
        </dgm:presLayoutVars>
      </dgm:prSet>
      <dgm:spPr/>
    </dgm:pt>
    <dgm:pt modelId="{BA1F8331-BBC1-41AB-9082-7F16EC85222A}" type="pres">
      <dgm:prSet presAssocID="{0AE1465B-2669-4042-99F3-4F61CA260B0B}" presName="node" presStyleLbl="node1" presStyleIdx="0" presStyleCnt="3" custScaleX="963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2C85F7-58D1-4FC2-8862-C64A4E070677}" type="pres">
      <dgm:prSet presAssocID="{B3DAC0CA-2EAD-45A9-BF11-019AE6305AC0}" presName="sibTrans" presStyleLbl="sibTrans2D1" presStyleIdx="0" presStyleCnt="2"/>
      <dgm:spPr/>
      <dgm:t>
        <a:bodyPr/>
        <a:lstStyle/>
        <a:p>
          <a:endParaRPr lang="ru-RU"/>
        </a:p>
      </dgm:t>
    </dgm:pt>
    <dgm:pt modelId="{DEDD5D47-D2A6-44FE-A551-39686A119695}" type="pres">
      <dgm:prSet presAssocID="{B3DAC0CA-2EAD-45A9-BF11-019AE6305AC0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551F5395-EA60-4136-983A-4DDC66838BB9}" type="pres">
      <dgm:prSet presAssocID="{A70E1DDE-FFAA-4B18-B0B8-3D815DC47F7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BF68F2-BD4D-4BCD-8D00-855EA426FC75}" type="pres">
      <dgm:prSet presAssocID="{EFC03282-9F9E-4647-B3AA-D240ECC2330A}" presName="sibTrans" presStyleLbl="sibTrans2D1" presStyleIdx="1" presStyleCnt="2"/>
      <dgm:spPr/>
      <dgm:t>
        <a:bodyPr/>
        <a:lstStyle/>
        <a:p>
          <a:endParaRPr lang="ru-RU"/>
        </a:p>
      </dgm:t>
    </dgm:pt>
    <dgm:pt modelId="{3D34F7C0-758F-4936-BD70-108E1F4A7A2B}" type="pres">
      <dgm:prSet presAssocID="{EFC03282-9F9E-4647-B3AA-D240ECC2330A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6FED2E8A-ADBB-4F37-9564-09C4E7ACD159}" type="pres">
      <dgm:prSet presAssocID="{FD37B509-5208-4459-B321-6FE88969356F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A3A89F4-E835-42B2-8223-432D6B35CA25}" type="presOf" srcId="{0AE1465B-2669-4042-99F3-4F61CA260B0B}" destId="{BA1F8331-BBC1-41AB-9082-7F16EC85222A}" srcOrd="0" destOrd="0" presId="urn:microsoft.com/office/officeart/2005/8/layout/process1"/>
    <dgm:cxn modelId="{679A11F1-C741-47A6-9F3C-286FC0D8D35B}" type="presOf" srcId="{B3DAC0CA-2EAD-45A9-BF11-019AE6305AC0}" destId="{DEDD5D47-D2A6-44FE-A551-39686A119695}" srcOrd="1" destOrd="0" presId="urn:microsoft.com/office/officeart/2005/8/layout/process1"/>
    <dgm:cxn modelId="{A041C65C-3727-4156-9954-600070032DD7}" srcId="{AEF07581-772D-4E94-A676-1A8655EA48E6}" destId="{0AE1465B-2669-4042-99F3-4F61CA260B0B}" srcOrd="0" destOrd="0" parTransId="{31756E9F-85A0-4E07-BDB4-F70356168ADC}" sibTransId="{B3DAC0CA-2EAD-45A9-BF11-019AE6305AC0}"/>
    <dgm:cxn modelId="{D56D574C-40A6-4173-AFEA-42E97DD0B12F}" type="presOf" srcId="{FD37B509-5208-4459-B321-6FE88969356F}" destId="{6FED2E8A-ADBB-4F37-9564-09C4E7ACD159}" srcOrd="0" destOrd="0" presId="urn:microsoft.com/office/officeart/2005/8/layout/process1"/>
    <dgm:cxn modelId="{BDBA22FC-7D28-4567-961E-1359E8E39BF7}" type="presOf" srcId="{A70E1DDE-FFAA-4B18-B0B8-3D815DC47F7D}" destId="{551F5395-EA60-4136-983A-4DDC66838BB9}" srcOrd="0" destOrd="0" presId="urn:microsoft.com/office/officeart/2005/8/layout/process1"/>
    <dgm:cxn modelId="{1E10D61C-A6FB-4AEF-9C0A-F0EC7135620C}" type="presOf" srcId="{EFC03282-9F9E-4647-B3AA-D240ECC2330A}" destId="{3D34F7C0-758F-4936-BD70-108E1F4A7A2B}" srcOrd="1" destOrd="0" presId="urn:microsoft.com/office/officeart/2005/8/layout/process1"/>
    <dgm:cxn modelId="{ECC770DB-BA6E-4E07-8D1B-1C33DFC40821}" srcId="{AEF07581-772D-4E94-A676-1A8655EA48E6}" destId="{A70E1DDE-FFAA-4B18-B0B8-3D815DC47F7D}" srcOrd="1" destOrd="0" parTransId="{47F74A4E-517A-4ECF-87B5-6405EC859207}" sibTransId="{EFC03282-9F9E-4647-B3AA-D240ECC2330A}"/>
    <dgm:cxn modelId="{F5AAF91D-4ACB-4BF9-BEFC-575B84AD7F97}" srcId="{AEF07581-772D-4E94-A676-1A8655EA48E6}" destId="{FD37B509-5208-4459-B321-6FE88969356F}" srcOrd="2" destOrd="0" parTransId="{1E686778-BD95-47EF-B1A6-B7001991AA98}" sibTransId="{65589353-5005-4CD7-AA65-8DC2C43F3EB9}"/>
    <dgm:cxn modelId="{A5CE03AC-0394-4422-BD8F-F551EC1DB432}" type="presOf" srcId="{B3DAC0CA-2EAD-45A9-BF11-019AE6305AC0}" destId="{D12C85F7-58D1-4FC2-8862-C64A4E070677}" srcOrd="0" destOrd="0" presId="urn:microsoft.com/office/officeart/2005/8/layout/process1"/>
    <dgm:cxn modelId="{3FB36C88-B975-40AA-9AD0-631EB9223EF7}" type="presOf" srcId="{AEF07581-772D-4E94-A676-1A8655EA48E6}" destId="{494B9F38-171E-4AFA-BA1B-3C74A15F7918}" srcOrd="0" destOrd="0" presId="urn:microsoft.com/office/officeart/2005/8/layout/process1"/>
    <dgm:cxn modelId="{5AEAAA65-BEEC-41E4-8C53-9588BE479DCC}" type="presOf" srcId="{EFC03282-9F9E-4647-B3AA-D240ECC2330A}" destId="{7DBF68F2-BD4D-4BCD-8D00-855EA426FC75}" srcOrd="0" destOrd="0" presId="urn:microsoft.com/office/officeart/2005/8/layout/process1"/>
    <dgm:cxn modelId="{C9B65F7E-A5BF-4C3B-B9B0-BC9EB44AB45F}" type="presParOf" srcId="{494B9F38-171E-4AFA-BA1B-3C74A15F7918}" destId="{BA1F8331-BBC1-41AB-9082-7F16EC85222A}" srcOrd="0" destOrd="0" presId="urn:microsoft.com/office/officeart/2005/8/layout/process1"/>
    <dgm:cxn modelId="{5E8AD970-741E-4CE0-AC87-5EFD8D4DF539}" type="presParOf" srcId="{494B9F38-171E-4AFA-BA1B-3C74A15F7918}" destId="{D12C85F7-58D1-4FC2-8862-C64A4E070677}" srcOrd="1" destOrd="0" presId="urn:microsoft.com/office/officeart/2005/8/layout/process1"/>
    <dgm:cxn modelId="{5C57A8E4-62ED-454A-BAE1-1BBA57DF592E}" type="presParOf" srcId="{D12C85F7-58D1-4FC2-8862-C64A4E070677}" destId="{DEDD5D47-D2A6-44FE-A551-39686A119695}" srcOrd="0" destOrd="0" presId="urn:microsoft.com/office/officeart/2005/8/layout/process1"/>
    <dgm:cxn modelId="{004A3E00-AC09-42A8-BDEC-DE1976F12615}" type="presParOf" srcId="{494B9F38-171E-4AFA-BA1B-3C74A15F7918}" destId="{551F5395-EA60-4136-983A-4DDC66838BB9}" srcOrd="2" destOrd="0" presId="urn:microsoft.com/office/officeart/2005/8/layout/process1"/>
    <dgm:cxn modelId="{820F9D7A-1972-4590-A075-67D2D2AA88EA}" type="presParOf" srcId="{494B9F38-171E-4AFA-BA1B-3C74A15F7918}" destId="{7DBF68F2-BD4D-4BCD-8D00-855EA426FC75}" srcOrd="3" destOrd="0" presId="urn:microsoft.com/office/officeart/2005/8/layout/process1"/>
    <dgm:cxn modelId="{18B8C097-99F8-45E3-9C2A-8A6D5D3DE1F4}" type="presParOf" srcId="{7DBF68F2-BD4D-4BCD-8D00-855EA426FC75}" destId="{3D34F7C0-758F-4936-BD70-108E1F4A7A2B}" srcOrd="0" destOrd="0" presId="urn:microsoft.com/office/officeart/2005/8/layout/process1"/>
    <dgm:cxn modelId="{6481778A-59B4-49E1-9F62-D78F955AC3C3}" type="presParOf" srcId="{494B9F38-171E-4AFA-BA1B-3C74A15F7918}" destId="{6FED2E8A-ADBB-4F37-9564-09C4E7ACD159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EF07581-772D-4E94-A676-1A8655EA48E6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0AE1465B-2669-4042-99F3-4F61CA260B0B}">
      <dgm:prSet phldrT="[Текст]"/>
      <dgm:spPr/>
      <dgm:t>
        <a:bodyPr/>
        <a:lstStyle/>
        <a:p>
          <a:r>
            <a:rPr lang="ru-RU" dirty="0" smtClean="0"/>
            <a:t>Исследования и разработки</a:t>
          </a:r>
          <a:endParaRPr lang="ru-RU" dirty="0"/>
        </a:p>
      </dgm:t>
    </dgm:pt>
    <dgm:pt modelId="{31756E9F-85A0-4E07-BDB4-F70356168ADC}" type="parTrans" cxnId="{A041C65C-3727-4156-9954-600070032DD7}">
      <dgm:prSet/>
      <dgm:spPr/>
      <dgm:t>
        <a:bodyPr/>
        <a:lstStyle/>
        <a:p>
          <a:endParaRPr lang="ru-RU"/>
        </a:p>
      </dgm:t>
    </dgm:pt>
    <dgm:pt modelId="{B3DAC0CA-2EAD-45A9-BF11-019AE6305AC0}" type="sibTrans" cxnId="{A041C65C-3727-4156-9954-600070032DD7}">
      <dgm:prSet/>
      <dgm:spPr/>
      <dgm:t>
        <a:bodyPr/>
        <a:lstStyle/>
        <a:p>
          <a:endParaRPr lang="ru-RU" dirty="0"/>
        </a:p>
      </dgm:t>
    </dgm:pt>
    <dgm:pt modelId="{A70E1DDE-FFAA-4B18-B0B8-3D815DC47F7D}">
      <dgm:prSet phldrT="[Текст]"/>
      <dgm:spPr/>
      <dgm:t>
        <a:bodyPr/>
        <a:lstStyle/>
        <a:p>
          <a:r>
            <a:rPr lang="ru-RU" dirty="0" smtClean="0"/>
            <a:t>Производство</a:t>
          </a:r>
          <a:endParaRPr lang="ru-RU" dirty="0"/>
        </a:p>
      </dgm:t>
    </dgm:pt>
    <dgm:pt modelId="{47F74A4E-517A-4ECF-87B5-6405EC859207}" type="parTrans" cxnId="{ECC770DB-BA6E-4E07-8D1B-1C33DFC40821}">
      <dgm:prSet/>
      <dgm:spPr/>
      <dgm:t>
        <a:bodyPr/>
        <a:lstStyle/>
        <a:p>
          <a:endParaRPr lang="ru-RU"/>
        </a:p>
      </dgm:t>
    </dgm:pt>
    <dgm:pt modelId="{EFC03282-9F9E-4647-B3AA-D240ECC2330A}" type="sibTrans" cxnId="{ECC770DB-BA6E-4E07-8D1B-1C33DFC40821}">
      <dgm:prSet/>
      <dgm:spPr/>
      <dgm:t>
        <a:bodyPr/>
        <a:lstStyle/>
        <a:p>
          <a:endParaRPr lang="ru-RU" dirty="0"/>
        </a:p>
      </dgm:t>
    </dgm:pt>
    <dgm:pt modelId="{FD37B509-5208-4459-B321-6FE88969356F}">
      <dgm:prSet phldrT="[Текст]"/>
      <dgm:spPr/>
      <dgm:t>
        <a:bodyPr/>
        <a:lstStyle/>
        <a:p>
          <a:r>
            <a:rPr lang="ru-RU" dirty="0" smtClean="0"/>
            <a:t>Маркетинг</a:t>
          </a:r>
          <a:endParaRPr lang="ru-RU" dirty="0"/>
        </a:p>
      </dgm:t>
    </dgm:pt>
    <dgm:pt modelId="{1E686778-BD95-47EF-B1A6-B7001991AA98}" type="parTrans" cxnId="{F5AAF91D-4ACB-4BF9-BEFC-575B84AD7F97}">
      <dgm:prSet/>
      <dgm:spPr/>
      <dgm:t>
        <a:bodyPr/>
        <a:lstStyle/>
        <a:p>
          <a:endParaRPr lang="ru-RU"/>
        </a:p>
      </dgm:t>
    </dgm:pt>
    <dgm:pt modelId="{65589353-5005-4CD7-AA65-8DC2C43F3EB9}" type="sibTrans" cxnId="{F5AAF91D-4ACB-4BF9-BEFC-575B84AD7F97}">
      <dgm:prSet/>
      <dgm:spPr/>
      <dgm:t>
        <a:bodyPr/>
        <a:lstStyle/>
        <a:p>
          <a:endParaRPr lang="ru-RU"/>
        </a:p>
      </dgm:t>
    </dgm:pt>
    <dgm:pt modelId="{494B9F38-171E-4AFA-BA1B-3C74A15F7918}" type="pres">
      <dgm:prSet presAssocID="{AEF07581-772D-4E94-A676-1A8655EA48E6}" presName="Name0" presStyleCnt="0">
        <dgm:presLayoutVars>
          <dgm:dir/>
          <dgm:resizeHandles val="exact"/>
        </dgm:presLayoutVars>
      </dgm:prSet>
      <dgm:spPr/>
    </dgm:pt>
    <dgm:pt modelId="{BA1F8331-BBC1-41AB-9082-7F16EC85222A}" type="pres">
      <dgm:prSet presAssocID="{0AE1465B-2669-4042-99F3-4F61CA260B0B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2C85F7-58D1-4FC2-8862-C64A4E070677}" type="pres">
      <dgm:prSet presAssocID="{B3DAC0CA-2EAD-45A9-BF11-019AE6305AC0}" presName="sibTrans" presStyleLbl="sibTrans2D1" presStyleIdx="0" presStyleCnt="2"/>
      <dgm:spPr/>
      <dgm:t>
        <a:bodyPr/>
        <a:lstStyle/>
        <a:p>
          <a:endParaRPr lang="ru-RU"/>
        </a:p>
      </dgm:t>
    </dgm:pt>
    <dgm:pt modelId="{DEDD5D47-D2A6-44FE-A551-39686A119695}" type="pres">
      <dgm:prSet presAssocID="{B3DAC0CA-2EAD-45A9-BF11-019AE6305AC0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551F5395-EA60-4136-983A-4DDC66838BB9}" type="pres">
      <dgm:prSet presAssocID="{A70E1DDE-FFAA-4B18-B0B8-3D815DC47F7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BF68F2-BD4D-4BCD-8D00-855EA426FC75}" type="pres">
      <dgm:prSet presAssocID="{EFC03282-9F9E-4647-B3AA-D240ECC2330A}" presName="sibTrans" presStyleLbl="sibTrans2D1" presStyleIdx="1" presStyleCnt="2"/>
      <dgm:spPr/>
      <dgm:t>
        <a:bodyPr/>
        <a:lstStyle/>
        <a:p>
          <a:endParaRPr lang="ru-RU"/>
        </a:p>
      </dgm:t>
    </dgm:pt>
    <dgm:pt modelId="{3D34F7C0-758F-4936-BD70-108E1F4A7A2B}" type="pres">
      <dgm:prSet presAssocID="{EFC03282-9F9E-4647-B3AA-D240ECC2330A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6FED2E8A-ADBB-4F37-9564-09C4E7ACD159}" type="pres">
      <dgm:prSet presAssocID="{FD37B509-5208-4459-B321-6FE88969356F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DEC65F8-3391-4B60-82D3-021394CF2FE7}" type="presOf" srcId="{EFC03282-9F9E-4647-B3AA-D240ECC2330A}" destId="{7DBF68F2-BD4D-4BCD-8D00-855EA426FC75}" srcOrd="0" destOrd="0" presId="urn:microsoft.com/office/officeart/2005/8/layout/process1"/>
    <dgm:cxn modelId="{88005C20-EC56-4417-A86A-7739852DF427}" type="presOf" srcId="{A70E1DDE-FFAA-4B18-B0B8-3D815DC47F7D}" destId="{551F5395-EA60-4136-983A-4DDC66838BB9}" srcOrd="0" destOrd="0" presId="urn:microsoft.com/office/officeart/2005/8/layout/process1"/>
    <dgm:cxn modelId="{D9F508A5-3350-410D-90B6-3E22A7AB1B4B}" type="presOf" srcId="{EFC03282-9F9E-4647-B3AA-D240ECC2330A}" destId="{3D34F7C0-758F-4936-BD70-108E1F4A7A2B}" srcOrd="1" destOrd="0" presId="urn:microsoft.com/office/officeart/2005/8/layout/process1"/>
    <dgm:cxn modelId="{6A7D7840-4F5A-4323-AA1C-C41208BB42E1}" type="presOf" srcId="{B3DAC0CA-2EAD-45A9-BF11-019AE6305AC0}" destId="{D12C85F7-58D1-4FC2-8862-C64A4E070677}" srcOrd="0" destOrd="0" presId="urn:microsoft.com/office/officeart/2005/8/layout/process1"/>
    <dgm:cxn modelId="{39860F21-C574-4584-96CE-7D0F63D0421B}" type="presOf" srcId="{B3DAC0CA-2EAD-45A9-BF11-019AE6305AC0}" destId="{DEDD5D47-D2A6-44FE-A551-39686A119695}" srcOrd="1" destOrd="0" presId="urn:microsoft.com/office/officeart/2005/8/layout/process1"/>
    <dgm:cxn modelId="{A041C65C-3727-4156-9954-600070032DD7}" srcId="{AEF07581-772D-4E94-A676-1A8655EA48E6}" destId="{0AE1465B-2669-4042-99F3-4F61CA260B0B}" srcOrd="0" destOrd="0" parTransId="{31756E9F-85A0-4E07-BDB4-F70356168ADC}" sibTransId="{B3DAC0CA-2EAD-45A9-BF11-019AE6305AC0}"/>
    <dgm:cxn modelId="{ECC770DB-BA6E-4E07-8D1B-1C33DFC40821}" srcId="{AEF07581-772D-4E94-A676-1A8655EA48E6}" destId="{A70E1DDE-FFAA-4B18-B0B8-3D815DC47F7D}" srcOrd="1" destOrd="0" parTransId="{47F74A4E-517A-4ECF-87B5-6405EC859207}" sibTransId="{EFC03282-9F9E-4647-B3AA-D240ECC2330A}"/>
    <dgm:cxn modelId="{F5AAF91D-4ACB-4BF9-BEFC-575B84AD7F97}" srcId="{AEF07581-772D-4E94-A676-1A8655EA48E6}" destId="{FD37B509-5208-4459-B321-6FE88969356F}" srcOrd="2" destOrd="0" parTransId="{1E686778-BD95-47EF-B1A6-B7001991AA98}" sibTransId="{65589353-5005-4CD7-AA65-8DC2C43F3EB9}"/>
    <dgm:cxn modelId="{9309232B-F83B-467B-BDE7-DD20C17896E7}" type="presOf" srcId="{FD37B509-5208-4459-B321-6FE88969356F}" destId="{6FED2E8A-ADBB-4F37-9564-09C4E7ACD159}" srcOrd="0" destOrd="0" presId="urn:microsoft.com/office/officeart/2005/8/layout/process1"/>
    <dgm:cxn modelId="{785F93D8-62AC-4155-951A-46FA0FCA9DBF}" type="presOf" srcId="{AEF07581-772D-4E94-A676-1A8655EA48E6}" destId="{494B9F38-171E-4AFA-BA1B-3C74A15F7918}" srcOrd="0" destOrd="0" presId="urn:microsoft.com/office/officeart/2005/8/layout/process1"/>
    <dgm:cxn modelId="{F6CCFBA2-3D02-4C09-9D74-370972DE8001}" type="presOf" srcId="{0AE1465B-2669-4042-99F3-4F61CA260B0B}" destId="{BA1F8331-BBC1-41AB-9082-7F16EC85222A}" srcOrd="0" destOrd="0" presId="urn:microsoft.com/office/officeart/2005/8/layout/process1"/>
    <dgm:cxn modelId="{E6692C45-A626-4F35-AEAE-A8D8FF6D264C}" type="presParOf" srcId="{494B9F38-171E-4AFA-BA1B-3C74A15F7918}" destId="{BA1F8331-BBC1-41AB-9082-7F16EC85222A}" srcOrd="0" destOrd="0" presId="urn:microsoft.com/office/officeart/2005/8/layout/process1"/>
    <dgm:cxn modelId="{A22FDAD2-B0BF-4490-AEE3-0B4253863CAF}" type="presParOf" srcId="{494B9F38-171E-4AFA-BA1B-3C74A15F7918}" destId="{D12C85F7-58D1-4FC2-8862-C64A4E070677}" srcOrd="1" destOrd="0" presId="urn:microsoft.com/office/officeart/2005/8/layout/process1"/>
    <dgm:cxn modelId="{E08FF5F0-392C-4303-8A23-F4D3608D4A8F}" type="presParOf" srcId="{D12C85F7-58D1-4FC2-8862-C64A4E070677}" destId="{DEDD5D47-D2A6-44FE-A551-39686A119695}" srcOrd="0" destOrd="0" presId="urn:microsoft.com/office/officeart/2005/8/layout/process1"/>
    <dgm:cxn modelId="{0596A044-2DED-4897-9268-F88D58E4BF4A}" type="presParOf" srcId="{494B9F38-171E-4AFA-BA1B-3C74A15F7918}" destId="{551F5395-EA60-4136-983A-4DDC66838BB9}" srcOrd="2" destOrd="0" presId="urn:microsoft.com/office/officeart/2005/8/layout/process1"/>
    <dgm:cxn modelId="{49853E0F-3388-4C40-A870-B9AD089FBFEF}" type="presParOf" srcId="{494B9F38-171E-4AFA-BA1B-3C74A15F7918}" destId="{7DBF68F2-BD4D-4BCD-8D00-855EA426FC75}" srcOrd="3" destOrd="0" presId="urn:microsoft.com/office/officeart/2005/8/layout/process1"/>
    <dgm:cxn modelId="{2C5D28DF-EC73-4F9B-BA0B-1CDEECA9CB7A}" type="presParOf" srcId="{7DBF68F2-BD4D-4BCD-8D00-855EA426FC75}" destId="{3D34F7C0-758F-4936-BD70-108E1F4A7A2B}" srcOrd="0" destOrd="0" presId="urn:microsoft.com/office/officeart/2005/8/layout/process1"/>
    <dgm:cxn modelId="{F05F6D9D-8B19-42E4-B47D-8E6C80DE1BD1}" type="presParOf" srcId="{494B9F38-171E-4AFA-BA1B-3C74A15F7918}" destId="{6FED2E8A-ADBB-4F37-9564-09C4E7ACD159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EF07581-772D-4E94-A676-1A8655EA48E6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0AE1465B-2669-4042-99F3-4F61CA260B0B}">
      <dgm:prSet phldrT="[Текст]"/>
      <dgm:spPr/>
      <dgm:t>
        <a:bodyPr/>
        <a:lstStyle/>
        <a:p>
          <a:r>
            <a:rPr lang="ru-RU" dirty="0" smtClean="0"/>
            <a:t>Исследования и разработки</a:t>
          </a:r>
          <a:endParaRPr lang="ru-RU" dirty="0"/>
        </a:p>
      </dgm:t>
    </dgm:pt>
    <dgm:pt modelId="{31756E9F-85A0-4E07-BDB4-F70356168ADC}" type="parTrans" cxnId="{A041C65C-3727-4156-9954-600070032DD7}">
      <dgm:prSet/>
      <dgm:spPr/>
      <dgm:t>
        <a:bodyPr/>
        <a:lstStyle/>
        <a:p>
          <a:endParaRPr lang="ru-RU"/>
        </a:p>
      </dgm:t>
    </dgm:pt>
    <dgm:pt modelId="{B3DAC0CA-2EAD-45A9-BF11-019AE6305AC0}" type="sibTrans" cxnId="{A041C65C-3727-4156-9954-600070032DD7}">
      <dgm:prSet/>
      <dgm:spPr/>
      <dgm:t>
        <a:bodyPr/>
        <a:lstStyle/>
        <a:p>
          <a:endParaRPr lang="ru-RU" dirty="0"/>
        </a:p>
      </dgm:t>
    </dgm:pt>
    <dgm:pt modelId="{A70E1DDE-FFAA-4B18-B0B8-3D815DC47F7D}">
      <dgm:prSet phldrT="[Текст]"/>
      <dgm:spPr/>
      <dgm:t>
        <a:bodyPr/>
        <a:lstStyle/>
        <a:p>
          <a:r>
            <a:rPr lang="ru-RU" dirty="0" smtClean="0"/>
            <a:t>Производство</a:t>
          </a:r>
          <a:endParaRPr lang="ru-RU" dirty="0"/>
        </a:p>
      </dgm:t>
    </dgm:pt>
    <dgm:pt modelId="{47F74A4E-517A-4ECF-87B5-6405EC859207}" type="parTrans" cxnId="{ECC770DB-BA6E-4E07-8D1B-1C33DFC40821}">
      <dgm:prSet/>
      <dgm:spPr/>
      <dgm:t>
        <a:bodyPr/>
        <a:lstStyle/>
        <a:p>
          <a:endParaRPr lang="ru-RU"/>
        </a:p>
      </dgm:t>
    </dgm:pt>
    <dgm:pt modelId="{EFC03282-9F9E-4647-B3AA-D240ECC2330A}" type="sibTrans" cxnId="{ECC770DB-BA6E-4E07-8D1B-1C33DFC40821}">
      <dgm:prSet/>
      <dgm:spPr/>
      <dgm:t>
        <a:bodyPr/>
        <a:lstStyle/>
        <a:p>
          <a:endParaRPr lang="ru-RU" dirty="0"/>
        </a:p>
      </dgm:t>
    </dgm:pt>
    <dgm:pt modelId="{FD37B509-5208-4459-B321-6FE88969356F}">
      <dgm:prSet phldrT="[Текст]"/>
      <dgm:spPr/>
      <dgm:t>
        <a:bodyPr/>
        <a:lstStyle/>
        <a:p>
          <a:r>
            <a:rPr lang="ru-RU" dirty="0" smtClean="0"/>
            <a:t>Маркетинг</a:t>
          </a:r>
          <a:endParaRPr lang="ru-RU" dirty="0"/>
        </a:p>
      </dgm:t>
    </dgm:pt>
    <dgm:pt modelId="{1E686778-BD95-47EF-B1A6-B7001991AA98}" type="parTrans" cxnId="{F5AAF91D-4ACB-4BF9-BEFC-575B84AD7F97}">
      <dgm:prSet/>
      <dgm:spPr/>
      <dgm:t>
        <a:bodyPr/>
        <a:lstStyle/>
        <a:p>
          <a:endParaRPr lang="ru-RU"/>
        </a:p>
      </dgm:t>
    </dgm:pt>
    <dgm:pt modelId="{65589353-5005-4CD7-AA65-8DC2C43F3EB9}" type="sibTrans" cxnId="{F5AAF91D-4ACB-4BF9-BEFC-575B84AD7F97}">
      <dgm:prSet/>
      <dgm:spPr/>
      <dgm:t>
        <a:bodyPr/>
        <a:lstStyle/>
        <a:p>
          <a:endParaRPr lang="ru-RU"/>
        </a:p>
      </dgm:t>
    </dgm:pt>
    <dgm:pt modelId="{494B9F38-171E-4AFA-BA1B-3C74A15F7918}" type="pres">
      <dgm:prSet presAssocID="{AEF07581-772D-4E94-A676-1A8655EA48E6}" presName="Name0" presStyleCnt="0">
        <dgm:presLayoutVars>
          <dgm:dir/>
          <dgm:resizeHandles val="exact"/>
        </dgm:presLayoutVars>
      </dgm:prSet>
      <dgm:spPr/>
    </dgm:pt>
    <dgm:pt modelId="{BA1F8331-BBC1-41AB-9082-7F16EC85222A}" type="pres">
      <dgm:prSet presAssocID="{0AE1465B-2669-4042-99F3-4F61CA260B0B}" presName="node" presStyleLbl="node1" presStyleIdx="0" presStyleCnt="3" custScaleX="963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2C85F7-58D1-4FC2-8862-C64A4E070677}" type="pres">
      <dgm:prSet presAssocID="{B3DAC0CA-2EAD-45A9-BF11-019AE6305AC0}" presName="sibTrans" presStyleLbl="sibTrans2D1" presStyleIdx="0" presStyleCnt="2"/>
      <dgm:spPr/>
      <dgm:t>
        <a:bodyPr/>
        <a:lstStyle/>
        <a:p>
          <a:endParaRPr lang="ru-RU"/>
        </a:p>
      </dgm:t>
    </dgm:pt>
    <dgm:pt modelId="{DEDD5D47-D2A6-44FE-A551-39686A119695}" type="pres">
      <dgm:prSet presAssocID="{B3DAC0CA-2EAD-45A9-BF11-019AE6305AC0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551F5395-EA60-4136-983A-4DDC66838BB9}" type="pres">
      <dgm:prSet presAssocID="{A70E1DDE-FFAA-4B18-B0B8-3D815DC47F7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BF68F2-BD4D-4BCD-8D00-855EA426FC75}" type="pres">
      <dgm:prSet presAssocID="{EFC03282-9F9E-4647-B3AA-D240ECC2330A}" presName="sibTrans" presStyleLbl="sibTrans2D1" presStyleIdx="1" presStyleCnt="2"/>
      <dgm:spPr/>
      <dgm:t>
        <a:bodyPr/>
        <a:lstStyle/>
        <a:p>
          <a:endParaRPr lang="ru-RU"/>
        </a:p>
      </dgm:t>
    </dgm:pt>
    <dgm:pt modelId="{3D34F7C0-758F-4936-BD70-108E1F4A7A2B}" type="pres">
      <dgm:prSet presAssocID="{EFC03282-9F9E-4647-B3AA-D240ECC2330A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6FED2E8A-ADBB-4F37-9564-09C4E7ACD159}" type="pres">
      <dgm:prSet presAssocID="{FD37B509-5208-4459-B321-6FE88969356F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6E7CCFB-988D-483E-ADDE-F3AF8612B343}" type="presOf" srcId="{EFC03282-9F9E-4647-B3AA-D240ECC2330A}" destId="{7DBF68F2-BD4D-4BCD-8D00-855EA426FC75}" srcOrd="0" destOrd="0" presId="urn:microsoft.com/office/officeart/2005/8/layout/process1"/>
    <dgm:cxn modelId="{1D2A7939-F7CE-45A3-A80F-F213B3BB4D0E}" type="presOf" srcId="{EFC03282-9F9E-4647-B3AA-D240ECC2330A}" destId="{3D34F7C0-758F-4936-BD70-108E1F4A7A2B}" srcOrd="1" destOrd="0" presId="urn:microsoft.com/office/officeart/2005/8/layout/process1"/>
    <dgm:cxn modelId="{40688D53-445D-4B7B-8C1E-805434281BF4}" type="presOf" srcId="{B3DAC0CA-2EAD-45A9-BF11-019AE6305AC0}" destId="{DEDD5D47-D2A6-44FE-A551-39686A119695}" srcOrd="1" destOrd="0" presId="urn:microsoft.com/office/officeart/2005/8/layout/process1"/>
    <dgm:cxn modelId="{3B13472C-0D87-49BB-A60E-197BB12256AA}" type="presOf" srcId="{A70E1DDE-FFAA-4B18-B0B8-3D815DC47F7D}" destId="{551F5395-EA60-4136-983A-4DDC66838BB9}" srcOrd="0" destOrd="0" presId="urn:microsoft.com/office/officeart/2005/8/layout/process1"/>
    <dgm:cxn modelId="{A041C65C-3727-4156-9954-600070032DD7}" srcId="{AEF07581-772D-4E94-A676-1A8655EA48E6}" destId="{0AE1465B-2669-4042-99F3-4F61CA260B0B}" srcOrd="0" destOrd="0" parTransId="{31756E9F-85A0-4E07-BDB4-F70356168ADC}" sibTransId="{B3DAC0CA-2EAD-45A9-BF11-019AE6305AC0}"/>
    <dgm:cxn modelId="{C3EB9317-4251-475F-9419-266543741DED}" type="presOf" srcId="{0AE1465B-2669-4042-99F3-4F61CA260B0B}" destId="{BA1F8331-BBC1-41AB-9082-7F16EC85222A}" srcOrd="0" destOrd="0" presId="urn:microsoft.com/office/officeart/2005/8/layout/process1"/>
    <dgm:cxn modelId="{ECC770DB-BA6E-4E07-8D1B-1C33DFC40821}" srcId="{AEF07581-772D-4E94-A676-1A8655EA48E6}" destId="{A70E1DDE-FFAA-4B18-B0B8-3D815DC47F7D}" srcOrd="1" destOrd="0" parTransId="{47F74A4E-517A-4ECF-87B5-6405EC859207}" sibTransId="{EFC03282-9F9E-4647-B3AA-D240ECC2330A}"/>
    <dgm:cxn modelId="{F5AAF91D-4ACB-4BF9-BEFC-575B84AD7F97}" srcId="{AEF07581-772D-4E94-A676-1A8655EA48E6}" destId="{FD37B509-5208-4459-B321-6FE88969356F}" srcOrd="2" destOrd="0" parTransId="{1E686778-BD95-47EF-B1A6-B7001991AA98}" sibTransId="{65589353-5005-4CD7-AA65-8DC2C43F3EB9}"/>
    <dgm:cxn modelId="{C78FB046-DCB2-459F-AB95-9AAF97AF2651}" type="presOf" srcId="{AEF07581-772D-4E94-A676-1A8655EA48E6}" destId="{494B9F38-171E-4AFA-BA1B-3C74A15F7918}" srcOrd="0" destOrd="0" presId="urn:microsoft.com/office/officeart/2005/8/layout/process1"/>
    <dgm:cxn modelId="{658A0073-203B-445A-B555-AE30CF595413}" type="presOf" srcId="{FD37B509-5208-4459-B321-6FE88969356F}" destId="{6FED2E8A-ADBB-4F37-9564-09C4E7ACD159}" srcOrd="0" destOrd="0" presId="urn:microsoft.com/office/officeart/2005/8/layout/process1"/>
    <dgm:cxn modelId="{DE1599A9-0537-422B-8F94-EB906A79ED04}" type="presOf" srcId="{B3DAC0CA-2EAD-45A9-BF11-019AE6305AC0}" destId="{D12C85F7-58D1-4FC2-8862-C64A4E070677}" srcOrd="0" destOrd="0" presId="urn:microsoft.com/office/officeart/2005/8/layout/process1"/>
    <dgm:cxn modelId="{159471F1-1C63-43C7-B40F-F9C16672DE25}" type="presParOf" srcId="{494B9F38-171E-4AFA-BA1B-3C74A15F7918}" destId="{BA1F8331-BBC1-41AB-9082-7F16EC85222A}" srcOrd="0" destOrd="0" presId="urn:microsoft.com/office/officeart/2005/8/layout/process1"/>
    <dgm:cxn modelId="{47C3C36A-92B6-41E4-B55A-6FC7F19E7840}" type="presParOf" srcId="{494B9F38-171E-4AFA-BA1B-3C74A15F7918}" destId="{D12C85F7-58D1-4FC2-8862-C64A4E070677}" srcOrd="1" destOrd="0" presId="urn:microsoft.com/office/officeart/2005/8/layout/process1"/>
    <dgm:cxn modelId="{C2949856-B7CE-46D3-A917-55ED8DD11458}" type="presParOf" srcId="{D12C85F7-58D1-4FC2-8862-C64A4E070677}" destId="{DEDD5D47-D2A6-44FE-A551-39686A119695}" srcOrd="0" destOrd="0" presId="urn:microsoft.com/office/officeart/2005/8/layout/process1"/>
    <dgm:cxn modelId="{EB7E6EF6-DF1C-40E0-BF0A-CF23659CDA69}" type="presParOf" srcId="{494B9F38-171E-4AFA-BA1B-3C74A15F7918}" destId="{551F5395-EA60-4136-983A-4DDC66838BB9}" srcOrd="2" destOrd="0" presId="urn:microsoft.com/office/officeart/2005/8/layout/process1"/>
    <dgm:cxn modelId="{373846B1-2790-4A34-A9DD-42A3D4659539}" type="presParOf" srcId="{494B9F38-171E-4AFA-BA1B-3C74A15F7918}" destId="{7DBF68F2-BD4D-4BCD-8D00-855EA426FC75}" srcOrd="3" destOrd="0" presId="urn:microsoft.com/office/officeart/2005/8/layout/process1"/>
    <dgm:cxn modelId="{AD5B8C96-9C95-427C-9DC0-B05282C570E8}" type="presParOf" srcId="{7DBF68F2-BD4D-4BCD-8D00-855EA426FC75}" destId="{3D34F7C0-758F-4936-BD70-108E1F4A7A2B}" srcOrd="0" destOrd="0" presId="urn:microsoft.com/office/officeart/2005/8/layout/process1"/>
    <dgm:cxn modelId="{61C50D64-BD7E-4129-825B-B23DC998F14E}" type="presParOf" srcId="{494B9F38-171E-4AFA-BA1B-3C74A15F7918}" destId="{6FED2E8A-ADBB-4F37-9564-09C4E7ACD159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EF07581-772D-4E94-A676-1A8655EA48E6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0AE1465B-2669-4042-99F3-4F61CA260B0B}">
      <dgm:prSet phldrT="[Текст]"/>
      <dgm:spPr/>
      <dgm:t>
        <a:bodyPr/>
        <a:lstStyle/>
        <a:p>
          <a:r>
            <a:rPr lang="ru-RU" dirty="0" smtClean="0"/>
            <a:t>Исследования и разработки</a:t>
          </a:r>
          <a:endParaRPr lang="ru-RU" dirty="0"/>
        </a:p>
      </dgm:t>
    </dgm:pt>
    <dgm:pt modelId="{31756E9F-85A0-4E07-BDB4-F70356168ADC}" type="parTrans" cxnId="{A041C65C-3727-4156-9954-600070032DD7}">
      <dgm:prSet/>
      <dgm:spPr/>
      <dgm:t>
        <a:bodyPr/>
        <a:lstStyle/>
        <a:p>
          <a:endParaRPr lang="ru-RU"/>
        </a:p>
      </dgm:t>
    </dgm:pt>
    <dgm:pt modelId="{B3DAC0CA-2EAD-45A9-BF11-019AE6305AC0}" type="sibTrans" cxnId="{A041C65C-3727-4156-9954-600070032DD7}">
      <dgm:prSet/>
      <dgm:spPr/>
      <dgm:t>
        <a:bodyPr/>
        <a:lstStyle/>
        <a:p>
          <a:endParaRPr lang="ru-RU" dirty="0"/>
        </a:p>
      </dgm:t>
    </dgm:pt>
    <dgm:pt modelId="{A70E1DDE-FFAA-4B18-B0B8-3D815DC47F7D}">
      <dgm:prSet phldrT="[Текст]"/>
      <dgm:spPr/>
      <dgm:t>
        <a:bodyPr/>
        <a:lstStyle/>
        <a:p>
          <a:r>
            <a:rPr lang="ru-RU" dirty="0" smtClean="0"/>
            <a:t>Производство</a:t>
          </a:r>
          <a:endParaRPr lang="ru-RU" dirty="0"/>
        </a:p>
      </dgm:t>
    </dgm:pt>
    <dgm:pt modelId="{47F74A4E-517A-4ECF-87B5-6405EC859207}" type="parTrans" cxnId="{ECC770DB-BA6E-4E07-8D1B-1C33DFC40821}">
      <dgm:prSet/>
      <dgm:spPr/>
      <dgm:t>
        <a:bodyPr/>
        <a:lstStyle/>
        <a:p>
          <a:endParaRPr lang="ru-RU"/>
        </a:p>
      </dgm:t>
    </dgm:pt>
    <dgm:pt modelId="{EFC03282-9F9E-4647-B3AA-D240ECC2330A}" type="sibTrans" cxnId="{ECC770DB-BA6E-4E07-8D1B-1C33DFC40821}">
      <dgm:prSet/>
      <dgm:spPr/>
      <dgm:t>
        <a:bodyPr/>
        <a:lstStyle/>
        <a:p>
          <a:endParaRPr lang="ru-RU" dirty="0"/>
        </a:p>
      </dgm:t>
    </dgm:pt>
    <dgm:pt modelId="{FD37B509-5208-4459-B321-6FE88969356F}">
      <dgm:prSet phldrT="[Текст]"/>
      <dgm:spPr/>
      <dgm:t>
        <a:bodyPr/>
        <a:lstStyle/>
        <a:p>
          <a:r>
            <a:rPr lang="ru-RU" dirty="0" smtClean="0"/>
            <a:t>Маркетинг</a:t>
          </a:r>
          <a:endParaRPr lang="ru-RU" dirty="0"/>
        </a:p>
      </dgm:t>
    </dgm:pt>
    <dgm:pt modelId="{1E686778-BD95-47EF-B1A6-B7001991AA98}" type="parTrans" cxnId="{F5AAF91D-4ACB-4BF9-BEFC-575B84AD7F97}">
      <dgm:prSet/>
      <dgm:spPr/>
      <dgm:t>
        <a:bodyPr/>
        <a:lstStyle/>
        <a:p>
          <a:endParaRPr lang="ru-RU"/>
        </a:p>
      </dgm:t>
    </dgm:pt>
    <dgm:pt modelId="{65589353-5005-4CD7-AA65-8DC2C43F3EB9}" type="sibTrans" cxnId="{F5AAF91D-4ACB-4BF9-BEFC-575B84AD7F97}">
      <dgm:prSet/>
      <dgm:spPr/>
      <dgm:t>
        <a:bodyPr/>
        <a:lstStyle/>
        <a:p>
          <a:endParaRPr lang="ru-RU"/>
        </a:p>
      </dgm:t>
    </dgm:pt>
    <dgm:pt modelId="{494B9F38-171E-4AFA-BA1B-3C74A15F7918}" type="pres">
      <dgm:prSet presAssocID="{AEF07581-772D-4E94-A676-1A8655EA48E6}" presName="Name0" presStyleCnt="0">
        <dgm:presLayoutVars>
          <dgm:dir/>
          <dgm:resizeHandles val="exact"/>
        </dgm:presLayoutVars>
      </dgm:prSet>
      <dgm:spPr/>
    </dgm:pt>
    <dgm:pt modelId="{BA1F8331-BBC1-41AB-9082-7F16EC85222A}" type="pres">
      <dgm:prSet presAssocID="{0AE1465B-2669-4042-99F3-4F61CA260B0B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2C85F7-58D1-4FC2-8862-C64A4E070677}" type="pres">
      <dgm:prSet presAssocID="{B3DAC0CA-2EAD-45A9-BF11-019AE6305AC0}" presName="sibTrans" presStyleLbl="sibTrans2D1" presStyleIdx="0" presStyleCnt="2"/>
      <dgm:spPr/>
      <dgm:t>
        <a:bodyPr/>
        <a:lstStyle/>
        <a:p>
          <a:endParaRPr lang="ru-RU"/>
        </a:p>
      </dgm:t>
    </dgm:pt>
    <dgm:pt modelId="{DEDD5D47-D2A6-44FE-A551-39686A119695}" type="pres">
      <dgm:prSet presAssocID="{B3DAC0CA-2EAD-45A9-BF11-019AE6305AC0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551F5395-EA60-4136-983A-4DDC66838BB9}" type="pres">
      <dgm:prSet presAssocID="{A70E1DDE-FFAA-4B18-B0B8-3D815DC47F7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BF68F2-BD4D-4BCD-8D00-855EA426FC75}" type="pres">
      <dgm:prSet presAssocID="{EFC03282-9F9E-4647-B3AA-D240ECC2330A}" presName="sibTrans" presStyleLbl="sibTrans2D1" presStyleIdx="1" presStyleCnt="2"/>
      <dgm:spPr/>
      <dgm:t>
        <a:bodyPr/>
        <a:lstStyle/>
        <a:p>
          <a:endParaRPr lang="ru-RU"/>
        </a:p>
      </dgm:t>
    </dgm:pt>
    <dgm:pt modelId="{3D34F7C0-758F-4936-BD70-108E1F4A7A2B}" type="pres">
      <dgm:prSet presAssocID="{EFC03282-9F9E-4647-B3AA-D240ECC2330A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6FED2E8A-ADBB-4F37-9564-09C4E7ACD159}" type="pres">
      <dgm:prSet presAssocID="{FD37B509-5208-4459-B321-6FE88969356F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ADDA804-6EA2-4866-A32F-A816B740667F}" type="presOf" srcId="{EFC03282-9F9E-4647-B3AA-D240ECC2330A}" destId="{3D34F7C0-758F-4936-BD70-108E1F4A7A2B}" srcOrd="1" destOrd="0" presId="urn:microsoft.com/office/officeart/2005/8/layout/process1"/>
    <dgm:cxn modelId="{D47CF48E-E6D3-4A1B-80E9-367419FCFC8A}" type="presOf" srcId="{EFC03282-9F9E-4647-B3AA-D240ECC2330A}" destId="{7DBF68F2-BD4D-4BCD-8D00-855EA426FC75}" srcOrd="0" destOrd="0" presId="urn:microsoft.com/office/officeart/2005/8/layout/process1"/>
    <dgm:cxn modelId="{9F975823-3A10-4EDD-823A-EB7FFD34808B}" type="presOf" srcId="{B3DAC0CA-2EAD-45A9-BF11-019AE6305AC0}" destId="{DEDD5D47-D2A6-44FE-A551-39686A119695}" srcOrd="1" destOrd="0" presId="urn:microsoft.com/office/officeart/2005/8/layout/process1"/>
    <dgm:cxn modelId="{A041C65C-3727-4156-9954-600070032DD7}" srcId="{AEF07581-772D-4E94-A676-1A8655EA48E6}" destId="{0AE1465B-2669-4042-99F3-4F61CA260B0B}" srcOrd="0" destOrd="0" parTransId="{31756E9F-85A0-4E07-BDB4-F70356168ADC}" sibTransId="{B3DAC0CA-2EAD-45A9-BF11-019AE6305AC0}"/>
    <dgm:cxn modelId="{60B622F9-DA4F-4A32-93B3-0B695F2276A7}" type="presOf" srcId="{FD37B509-5208-4459-B321-6FE88969356F}" destId="{6FED2E8A-ADBB-4F37-9564-09C4E7ACD159}" srcOrd="0" destOrd="0" presId="urn:microsoft.com/office/officeart/2005/8/layout/process1"/>
    <dgm:cxn modelId="{F5AAF91D-4ACB-4BF9-BEFC-575B84AD7F97}" srcId="{AEF07581-772D-4E94-A676-1A8655EA48E6}" destId="{FD37B509-5208-4459-B321-6FE88969356F}" srcOrd="2" destOrd="0" parTransId="{1E686778-BD95-47EF-B1A6-B7001991AA98}" sibTransId="{65589353-5005-4CD7-AA65-8DC2C43F3EB9}"/>
    <dgm:cxn modelId="{ECC770DB-BA6E-4E07-8D1B-1C33DFC40821}" srcId="{AEF07581-772D-4E94-A676-1A8655EA48E6}" destId="{A70E1DDE-FFAA-4B18-B0B8-3D815DC47F7D}" srcOrd="1" destOrd="0" parTransId="{47F74A4E-517A-4ECF-87B5-6405EC859207}" sibTransId="{EFC03282-9F9E-4647-B3AA-D240ECC2330A}"/>
    <dgm:cxn modelId="{50509454-A825-4372-AC4C-1D3D2958178A}" type="presOf" srcId="{0AE1465B-2669-4042-99F3-4F61CA260B0B}" destId="{BA1F8331-BBC1-41AB-9082-7F16EC85222A}" srcOrd="0" destOrd="0" presId="urn:microsoft.com/office/officeart/2005/8/layout/process1"/>
    <dgm:cxn modelId="{21E7F346-04A4-4F6F-8F68-30FA8D4EA458}" type="presOf" srcId="{A70E1DDE-FFAA-4B18-B0B8-3D815DC47F7D}" destId="{551F5395-EA60-4136-983A-4DDC66838BB9}" srcOrd="0" destOrd="0" presId="urn:microsoft.com/office/officeart/2005/8/layout/process1"/>
    <dgm:cxn modelId="{C56C6CE9-8783-45B1-9F8C-EAE71C4F01BE}" type="presOf" srcId="{B3DAC0CA-2EAD-45A9-BF11-019AE6305AC0}" destId="{D12C85F7-58D1-4FC2-8862-C64A4E070677}" srcOrd="0" destOrd="0" presId="urn:microsoft.com/office/officeart/2005/8/layout/process1"/>
    <dgm:cxn modelId="{CC9A6B12-2804-41D5-8E53-644672C3CDD3}" type="presOf" srcId="{AEF07581-772D-4E94-A676-1A8655EA48E6}" destId="{494B9F38-171E-4AFA-BA1B-3C74A15F7918}" srcOrd="0" destOrd="0" presId="urn:microsoft.com/office/officeart/2005/8/layout/process1"/>
    <dgm:cxn modelId="{80F89FC6-6D0F-471A-866E-8C271FC6081C}" type="presParOf" srcId="{494B9F38-171E-4AFA-BA1B-3C74A15F7918}" destId="{BA1F8331-BBC1-41AB-9082-7F16EC85222A}" srcOrd="0" destOrd="0" presId="urn:microsoft.com/office/officeart/2005/8/layout/process1"/>
    <dgm:cxn modelId="{C05730C3-DC47-4977-B0D7-6958659143A6}" type="presParOf" srcId="{494B9F38-171E-4AFA-BA1B-3C74A15F7918}" destId="{D12C85F7-58D1-4FC2-8862-C64A4E070677}" srcOrd="1" destOrd="0" presId="urn:microsoft.com/office/officeart/2005/8/layout/process1"/>
    <dgm:cxn modelId="{05D1368F-70A8-4602-88C2-52DB8277D1BA}" type="presParOf" srcId="{D12C85F7-58D1-4FC2-8862-C64A4E070677}" destId="{DEDD5D47-D2A6-44FE-A551-39686A119695}" srcOrd="0" destOrd="0" presId="urn:microsoft.com/office/officeart/2005/8/layout/process1"/>
    <dgm:cxn modelId="{CEB31B6E-2A71-4CF2-8329-63AD49A98B1C}" type="presParOf" srcId="{494B9F38-171E-4AFA-BA1B-3C74A15F7918}" destId="{551F5395-EA60-4136-983A-4DDC66838BB9}" srcOrd="2" destOrd="0" presId="urn:microsoft.com/office/officeart/2005/8/layout/process1"/>
    <dgm:cxn modelId="{F6380E39-AEF2-4659-AC50-7DA7B6C1FCBB}" type="presParOf" srcId="{494B9F38-171E-4AFA-BA1B-3C74A15F7918}" destId="{7DBF68F2-BD4D-4BCD-8D00-855EA426FC75}" srcOrd="3" destOrd="0" presId="urn:microsoft.com/office/officeart/2005/8/layout/process1"/>
    <dgm:cxn modelId="{1E52F9A9-168B-427C-86E8-FB1C9F1A6348}" type="presParOf" srcId="{7DBF68F2-BD4D-4BCD-8D00-855EA426FC75}" destId="{3D34F7C0-758F-4936-BD70-108E1F4A7A2B}" srcOrd="0" destOrd="0" presId="urn:microsoft.com/office/officeart/2005/8/layout/process1"/>
    <dgm:cxn modelId="{3F60B797-2888-4FE1-A0A7-6AC9031ACF96}" type="presParOf" srcId="{494B9F38-171E-4AFA-BA1B-3C74A15F7918}" destId="{6FED2E8A-ADBB-4F37-9564-09C4E7ACD159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0A6A62-FB78-44F6-B3A1-21BE07AEADE0}">
      <dsp:nvSpPr>
        <dsp:cNvPr id="0" name=""/>
        <dsp:cNvSpPr/>
      </dsp:nvSpPr>
      <dsp:spPr>
        <a:xfrm rot="5400000">
          <a:off x="241622" y="3025895"/>
          <a:ext cx="707747" cy="1177676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7838DB-6B35-40C4-BA8E-A68EF3752861}">
      <dsp:nvSpPr>
        <dsp:cNvPr id="0" name=""/>
        <dsp:cNvSpPr/>
      </dsp:nvSpPr>
      <dsp:spPr>
        <a:xfrm>
          <a:off x="123482" y="3377767"/>
          <a:ext cx="1063212" cy="9319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Мобильные приложения 2008 – 2010</a:t>
          </a:r>
          <a:endParaRPr lang="ru-RU" sz="1600" kern="1200" dirty="0"/>
        </a:p>
      </dsp:txBody>
      <dsp:txXfrm>
        <a:off x="123482" y="3377767"/>
        <a:ext cx="1063212" cy="931968"/>
      </dsp:txXfrm>
    </dsp:sp>
    <dsp:sp modelId="{20C5CF5A-941A-49AA-AD7C-D67F4FA4A9E4}">
      <dsp:nvSpPr>
        <dsp:cNvPr id="0" name=""/>
        <dsp:cNvSpPr/>
      </dsp:nvSpPr>
      <dsp:spPr>
        <a:xfrm>
          <a:off x="986088" y="2939193"/>
          <a:ext cx="200606" cy="200606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DE1B4A-9B8C-4063-BF65-1426DB4565A1}">
      <dsp:nvSpPr>
        <dsp:cNvPr id="0" name=""/>
        <dsp:cNvSpPr/>
      </dsp:nvSpPr>
      <dsp:spPr>
        <a:xfrm rot="5400000">
          <a:off x="1543203" y="2703818"/>
          <a:ext cx="707747" cy="1177676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DAAB18-3606-4F34-BE09-84A11FD9A6E1}">
      <dsp:nvSpPr>
        <dsp:cNvPr id="0" name=""/>
        <dsp:cNvSpPr/>
      </dsp:nvSpPr>
      <dsp:spPr>
        <a:xfrm>
          <a:off x="1425062" y="3055689"/>
          <a:ext cx="1063212" cy="9319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Бизнес-экосистема 2009 – 2021</a:t>
          </a:r>
          <a:endParaRPr lang="ru-RU" sz="1600" kern="1200" dirty="0"/>
        </a:p>
      </dsp:txBody>
      <dsp:txXfrm>
        <a:off x="1425062" y="3055689"/>
        <a:ext cx="1063212" cy="931968"/>
      </dsp:txXfrm>
    </dsp:sp>
    <dsp:sp modelId="{DA4F6796-442D-4A9D-8423-663F184106E3}">
      <dsp:nvSpPr>
        <dsp:cNvPr id="0" name=""/>
        <dsp:cNvSpPr/>
      </dsp:nvSpPr>
      <dsp:spPr>
        <a:xfrm>
          <a:off x="2287669" y="2617116"/>
          <a:ext cx="200606" cy="200606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090A1F-6718-425C-B66E-B8A94C648154}">
      <dsp:nvSpPr>
        <dsp:cNvPr id="0" name=""/>
        <dsp:cNvSpPr/>
      </dsp:nvSpPr>
      <dsp:spPr>
        <a:xfrm rot="5400000">
          <a:off x="2844783" y="2381740"/>
          <a:ext cx="707747" cy="1177676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74AA38-C29C-47DC-A00A-C52E00297B46}">
      <dsp:nvSpPr>
        <dsp:cNvPr id="0" name=""/>
        <dsp:cNvSpPr/>
      </dsp:nvSpPr>
      <dsp:spPr>
        <a:xfrm>
          <a:off x="2729284" y="2726650"/>
          <a:ext cx="1140200" cy="9319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Маркетплейс 2009 – 2023</a:t>
          </a:r>
          <a:endParaRPr lang="ru-RU" sz="1600" kern="1200" dirty="0"/>
        </a:p>
      </dsp:txBody>
      <dsp:txXfrm>
        <a:off x="2729284" y="2726650"/>
        <a:ext cx="1140200" cy="931968"/>
      </dsp:txXfrm>
    </dsp:sp>
    <dsp:sp modelId="{5C04D45E-6C77-4C0A-B09F-12200AF0CEAD}">
      <dsp:nvSpPr>
        <dsp:cNvPr id="0" name=""/>
        <dsp:cNvSpPr/>
      </dsp:nvSpPr>
      <dsp:spPr>
        <a:xfrm>
          <a:off x="3589249" y="2295039"/>
          <a:ext cx="200606" cy="200606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3FC48F-4005-484B-93F4-85BDBF787ECA}">
      <dsp:nvSpPr>
        <dsp:cNvPr id="0" name=""/>
        <dsp:cNvSpPr/>
      </dsp:nvSpPr>
      <dsp:spPr>
        <a:xfrm rot="5400000">
          <a:off x="4146363" y="2059663"/>
          <a:ext cx="707747" cy="1177676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AFF119-D844-4E48-9C12-E3B42413A635}">
      <dsp:nvSpPr>
        <dsp:cNvPr id="0" name=""/>
        <dsp:cNvSpPr/>
      </dsp:nvSpPr>
      <dsp:spPr>
        <a:xfrm>
          <a:off x="4028222" y="2411535"/>
          <a:ext cx="1063212" cy="9319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Smart city – </a:t>
          </a:r>
          <a:r>
            <a:rPr lang="ru-RU" sz="1600" kern="1200" dirty="0" smtClean="0"/>
            <a:t>Умный город  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2013-2020</a:t>
          </a:r>
          <a:endParaRPr lang="ru-RU" sz="1600" kern="1200" dirty="0"/>
        </a:p>
      </dsp:txBody>
      <dsp:txXfrm>
        <a:off x="4028222" y="2411535"/>
        <a:ext cx="1063212" cy="931968"/>
      </dsp:txXfrm>
    </dsp:sp>
    <dsp:sp modelId="{7C8DECB1-A6EB-48CB-81A9-E5D54E7BC1FA}">
      <dsp:nvSpPr>
        <dsp:cNvPr id="0" name=""/>
        <dsp:cNvSpPr/>
      </dsp:nvSpPr>
      <dsp:spPr>
        <a:xfrm>
          <a:off x="4890829" y="1972961"/>
          <a:ext cx="200606" cy="200606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066CB6-82DF-45F6-B92A-2B25A1A6A989}">
      <dsp:nvSpPr>
        <dsp:cNvPr id="0" name=""/>
        <dsp:cNvSpPr/>
      </dsp:nvSpPr>
      <dsp:spPr>
        <a:xfrm rot="5400000">
          <a:off x="5447943" y="1737586"/>
          <a:ext cx="707747" cy="1177676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1AD6F8-9ADE-443E-AB49-15AC76F7A805}">
      <dsp:nvSpPr>
        <dsp:cNvPr id="0" name=""/>
        <dsp:cNvSpPr/>
      </dsp:nvSpPr>
      <dsp:spPr>
        <a:xfrm>
          <a:off x="5329803" y="2089457"/>
          <a:ext cx="1063212" cy="9319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Блокчейн  2013 – 2021</a:t>
          </a:r>
          <a:endParaRPr lang="ru-RU" sz="1600" kern="1200" dirty="0"/>
        </a:p>
      </dsp:txBody>
      <dsp:txXfrm>
        <a:off x="5329803" y="2089457"/>
        <a:ext cx="1063212" cy="931968"/>
      </dsp:txXfrm>
    </dsp:sp>
    <dsp:sp modelId="{56608A2B-0BCE-4B65-B70C-B10E15E5E4D3}">
      <dsp:nvSpPr>
        <dsp:cNvPr id="0" name=""/>
        <dsp:cNvSpPr/>
      </dsp:nvSpPr>
      <dsp:spPr>
        <a:xfrm>
          <a:off x="6192409" y="1650884"/>
          <a:ext cx="200606" cy="200606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8CA293E-B162-4BC1-8B74-B1EBEC109BC6}">
      <dsp:nvSpPr>
        <dsp:cNvPr id="0" name=""/>
        <dsp:cNvSpPr/>
      </dsp:nvSpPr>
      <dsp:spPr>
        <a:xfrm rot="5400000">
          <a:off x="6749523" y="1196044"/>
          <a:ext cx="707747" cy="1177676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ADBE5A-2C36-42D8-9BCC-EBF74FBA1032}">
      <dsp:nvSpPr>
        <dsp:cNvPr id="0" name=""/>
        <dsp:cNvSpPr/>
      </dsp:nvSpPr>
      <dsp:spPr>
        <a:xfrm>
          <a:off x="6635168" y="1542366"/>
          <a:ext cx="1063212" cy="13708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Нейронные сети  (</a:t>
          </a:r>
          <a:r>
            <a:rPr lang="ru-RU" sz="1200" kern="1200" dirty="0" smtClean="0"/>
            <a:t>Искусственный интеллект</a:t>
          </a:r>
          <a:r>
            <a:rPr lang="ru-RU" sz="1600" kern="1200" dirty="0" smtClean="0"/>
            <a:t>) 2018 – </a:t>
          </a:r>
          <a:r>
            <a:rPr lang="ru-RU" sz="1600" kern="1200" dirty="0" smtClean="0"/>
            <a:t>2023</a:t>
          </a:r>
          <a:endParaRPr lang="ru-RU" sz="1600" kern="1200" dirty="0"/>
        </a:p>
      </dsp:txBody>
      <dsp:txXfrm>
        <a:off x="6635168" y="1542366"/>
        <a:ext cx="1063212" cy="1370897"/>
      </dsp:txXfrm>
    </dsp:sp>
    <dsp:sp modelId="{D265F126-002B-417D-A19A-FE4D224408F7}">
      <dsp:nvSpPr>
        <dsp:cNvPr id="0" name=""/>
        <dsp:cNvSpPr/>
      </dsp:nvSpPr>
      <dsp:spPr>
        <a:xfrm>
          <a:off x="7493989" y="1109342"/>
          <a:ext cx="200606" cy="200606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4D6C2B-8FE2-44F0-BD67-BCB666F70F4B}">
      <dsp:nvSpPr>
        <dsp:cNvPr id="0" name=""/>
        <dsp:cNvSpPr/>
      </dsp:nvSpPr>
      <dsp:spPr>
        <a:xfrm rot="5400000">
          <a:off x="8051104" y="873967"/>
          <a:ext cx="707747" cy="1177676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BB8341-B35A-4417-8C8E-CE2C312B9F5C}">
      <dsp:nvSpPr>
        <dsp:cNvPr id="0" name=""/>
        <dsp:cNvSpPr/>
      </dsp:nvSpPr>
      <dsp:spPr>
        <a:xfrm>
          <a:off x="7932963" y="1225838"/>
          <a:ext cx="1063212" cy="9319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Формирование тренда Квантовых вычислений</a:t>
          </a:r>
          <a:endParaRPr lang="ru-RU" sz="1600" kern="1200" dirty="0"/>
        </a:p>
      </dsp:txBody>
      <dsp:txXfrm>
        <a:off x="7932963" y="1225838"/>
        <a:ext cx="1063212" cy="9319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2A71BA-0059-44D1-A266-7832F20634EF}">
      <dsp:nvSpPr>
        <dsp:cNvPr id="0" name=""/>
        <dsp:cNvSpPr/>
      </dsp:nvSpPr>
      <dsp:spPr>
        <a:xfrm>
          <a:off x="669145" y="61794"/>
          <a:ext cx="8273336" cy="1203175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254000" bIns="191004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IBM </a:t>
          </a:r>
          <a:r>
            <a:rPr lang="ru-RU" sz="1200" kern="1200" dirty="0" smtClean="0"/>
            <a:t>запускает свою маркетинговую инициативу умные города в 2008</a:t>
          </a:r>
          <a:endParaRPr lang="ru-RU" sz="1200" kern="1200" dirty="0"/>
        </a:p>
      </dsp:txBody>
      <dsp:txXfrm>
        <a:off x="669145" y="362588"/>
        <a:ext cx="7972542" cy="601587"/>
      </dsp:txXfrm>
    </dsp:sp>
    <dsp:sp modelId="{7C3DB65A-B827-4A1C-A893-4C30B92E74CE}">
      <dsp:nvSpPr>
        <dsp:cNvPr id="0" name=""/>
        <dsp:cNvSpPr/>
      </dsp:nvSpPr>
      <dsp:spPr>
        <a:xfrm>
          <a:off x="710889" y="939107"/>
          <a:ext cx="1529078" cy="307408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6 ноября 2008 года Сэм Палмисано (генеральный директор IBM) положил начало доминированию IBM, выступив с докладом под названием "Более умная планета: следующая программа лидерства".</a:t>
          </a:r>
          <a:endParaRPr lang="ru-RU" sz="1000" kern="1200" dirty="0"/>
        </a:p>
      </dsp:txBody>
      <dsp:txXfrm>
        <a:off x="710889" y="939107"/>
        <a:ext cx="1529078" cy="3074088"/>
      </dsp:txXfrm>
    </dsp:sp>
    <dsp:sp modelId="{056825D0-4254-48CF-B9A7-D3F64C164922}">
      <dsp:nvSpPr>
        <dsp:cNvPr id="0" name=""/>
        <dsp:cNvSpPr/>
      </dsp:nvSpPr>
      <dsp:spPr>
        <a:xfrm>
          <a:off x="2198057" y="463007"/>
          <a:ext cx="6744424" cy="1203175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254000" bIns="191004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Первые инноваторы </a:t>
          </a:r>
          <a:r>
            <a:rPr lang="ru-RU" sz="1200" b="0" i="0" kern="1200" dirty="0" smtClean="0"/>
            <a:t>Амстердам в 2009</a:t>
          </a:r>
          <a:endParaRPr lang="ru-RU" sz="1200" kern="1200" dirty="0"/>
        </a:p>
      </dsp:txBody>
      <dsp:txXfrm>
        <a:off x="2198057" y="763801"/>
        <a:ext cx="6443630" cy="601587"/>
      </dsp:txXfrm>
    </dsp:sp>
    <dsp:sp modelId="{C7C17233-16B8-4799-A500-C3887FD30CA5}">
      <dsp:nvSpPr>
        <dsp:cNvPr id="0" name=""/>
        <dsp:cNvSpPr/>
      </dsp:nvSpPr>
      <dsp:spPr>
        <a:xfrm>
          <a:off x="2198057" y="1389276"/>
          <a:ext cx="1529078" cy="220922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0" i="0" kern="1200" dirty="0" smtClean="0"/>
            <a:t>Амстердамская инициатива «Умный город», начатая в 2009 году, в настоящее время включает более 170 проектов, совместно разработанных местными жителями, правительством и бизнесом</a:t>
          </a:r>
          <a:endParaRPr lang="ru-RU" sz="1200" kern="1200" dirty="0"/>
        </a:p>
      </dsp:txBody>
      <dsp:txXfrm>
        <a:off x="2198057" y="1389276"/>
        <a:ext cx="1529078" cy="2209222"/>
      </dsp:txXfrm>
    </dsp:sp>
    <dsp:sp modelId="{267D89F0-2780-450E-AE9C-61A14CA6FBC6}">
      <dsp:nvSpPr>
        <dsp:cNvPr id="0" name=""/>
        <dsp:cNvSpPr/>
      </dsp:nvSpPr>
      <dsp:spPr>
        <a:xfrm>
          <a:off x="3726970" y="864220"/>
          <a:ext cx="5215511" cy="1203175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254000" bIns="191004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Масштабирование рынка, первые крупные конкуренты в 2010</a:t>
          </a:r>
          <a:endParaRPr lang="ru-RU" sz="1200" kern="1200" dirty="0"/>
        </a:p>
      </dsp:txBody>
      <dsp:txXfrm>
        <a:off x="3726970" y="1165014"/>
        <a:ext cx="4914717" cy="601587"/>
      </dsp:txXfrm>
    </dsp:sp>
    <dsp:sp modelId="{3E49409C-36C2-4F24-B9D5-912673B29148}">
      <dsp:nvSpPr>
        <dsp:cNvPr id="0" name=""/>
        <dsp:cNvSpPr/>
      </dsp:nvSpPr>
      <dsp:spPr>
        <a:xfrm>
          <a:off x="3726970" y="1790489"/>
          <a:ext cx="1529078" cy="220922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0" i="0" kern="1200" dirty="0" smtClean="0"/>
            <a:t>В 2010 году Cisco Systems, получив 25 миллионов долларов от Фонда Клинтона, учредила свою программу развития подключенных городов в партнерстве с Сан-Франциско, Амстердамом и Сеулом.</a:t>
          </a:r>
          <a:endParaRPr lang="ru-RU" sz="1200" kern="1200" dirty="0"/>
        </a:p>
      </dsp:txBody>
      <dsp:txXfrm>
        <a:off x="3726970" y="1790489"/>
        <a:ext cx="1529078" cy="2209222"/>
      </dsp:txXfrm>
    </dsp:sp>
    <dsp:sp modelId="{A1EF5FFB-1182-4552-A7E2-B986D978CEE1}">
      <dsp:nvSpPr>
        <dsp:cNvPr id="0" name=""/>
        <dsp:cNvSpPr/>
      </dsp:nvSpPr>
      <dsp:spPr>
        <a:xfrm>
          <a:off x="5256710" y="1265433"/>
          <a:ext cx="3685771" cy="1203175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254000" bIns="191004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Технология как повод для новостей 2011</a:t>
          </a:r>
          <a:endParaRPr lang="ru-RU" sz="1200" kern="1200" dirty="0"/>
        </a:p>
      </dsp:txBody>
      <dsp:txXfrm>
        <a:off x="5256710" y="1566227"/>
        <a:ext cx="3384977" cy="601587"/>
      </dsp:txXfrm>
    </dsp:sp>
    <dsp:sp modelId="{8E49E616-6EE1-4A9D-BFF4-1AFFA4482C0C}">
      <dsp:nvSpPr>
        <dsp:cNvPr id="0" name=""/>
        <dsp:cNvSpPr/>
      </dsp:nvSpPr>
      <dsp:spPr>
        <a:xfrm>
          <a:off x="5256710" y="2191702"/>
          <a:ext cx="1529078" cy="220922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0" i="0" kern="1200" dirty="0" smtClean="0"/>
            <a:t>В 2011 году в Барселоне состоялся всемирный конгресс Smart City Expo, в котором приняли участие 6000 человек из 50 стран.</a:t>
          </a:r>
        </a:p>
      </dsp:txBody>
      <dsp:txXfrm>
        <a:off x="5256710" y="2191702"/>
        <a:ext cx="1529078" cy="2209222"/>
      </dsp:txXfrm>
    </dsp:sp>
    <dsp:sp modelId="{1FE3122D-E9F1-4DDB-B0CC-321797641989}">
      <dsp:nvSpPr>
        <dsp:cNvPr id="0" name=""/>
        <dsp:cNvSpPr/>
      </dsp:nvSpPr>
      <dsp:spPr>
        <a:xfrm>
          <a:off x="6785622" y="1666646"/>
          <a:ext cx="2156858" cy="1203175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254000" bIns="191004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Формирование рынка в 2012 </a:t>
          </a:r>
          <a:endParaRPr lang="ru-RU" sz="1200" kern="1200" dirty="0"/>
        </a:p>
      </dsp:txBody>
      <dsp:txXfrm>
        <a:off x="6785622" y="1967440"/>
        <a:ext cx="1856064" cy="601587"/>
      </dsp:txXfrm>
    </dsp:sp>
    <dsp:sp modelId="{0C527707-8438-4C7E-B15A-B8AE2CCDC79A}">
      <dsp:nvSpPr>
        <dsp:cNvPr id="0" name=""/>
        <dsp:cNvSpPr/>
      </dsp:nvSpPr>
      <dsp:spPr>
        <a:xfrm>
          <a:off x="6785622" y="2592915"/>
          <a:ext cx="1529078" cy="220922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0" i="0" kern="1200" dirty="0" smtClean="0"/>
            <a:t>Европейская комиссия в 2012 году учредила торговую площадку Smart Cities Marketplace, централизованный центр городских инициатив в Европейском союзе.</a:t>
          </a:r>
        </a:p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0" i="0" kern="1200" dirty="0" smtClean="0"/>
            <a:t> В бюджете канцлера Соединенного Королевства на 2015 год предлагалось инвестировать 140 миллионов фунтов стерлингов в развитие "умных городов" и Интернета вещей (IoT)</a:t>
          </a:r>
          <a:endParaRPr lang="ru-RU" sz="900" kern="1200" dirty="0"/>
        </a:p>
      </dsp:txBody>
      <dsp:txXfrm>
        <a:off x="6785622" y="2592915"/>
        <a:ext cx="1529078" cy="220922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2A71BA-0059-44D1-A266-7832F20634EF}">
      <dsp:nvSpPr>
        <dsp:cNvPr id="0" name=""/>
        <dsp:cNvSpPr/>
      </dsp:nvSpPr>
      <dsp:spPr>
        <a:xfrm>
          <a:off x="669145" y="61794"/>
          <a:ext cx="8273336" cy="1203175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254000" bIns="191004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2012 </a:t>
          </a:r>
          <a:endParaRPr lang="ru-RU" sz="1200" kern="1200" dirty="0"/>
        </a:p>
      </dsp:txBody>
      <dsp:txXfrm>
        <a:off x="669145" y="362588"/>
        <a:ext cx="7972542" cy="601587"/>
      </dsp:txXfrm>
    </dsp:sp>
    <dsp:sp modelId="{7C3DB65A-B827-4A1C-A893-4C30B92E74CE}">
      <dsp:nvSpPr>
        <dsp:cNvPr id="0" name=""/>
        <dsp:cNvSpPr/>
      </dsp:nvSpPr>
      <dsp:spPr>
        <a:xfrm>
          <a:off x="710889" y="934467"/>
          <a:ext cx="1529078" cy="85395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0" i="0" kern="1200" dirty="0" smtClean="0"/>
            <a:t>В Москве РИА Новости проводят международный форум «Умный город будущего»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000" kern="1200" dirty="0"/>
        </a:p>
      </dsp:txBody>
      <dsp:txXfrm>
        <a:off x="710889" y="934467"/>
        <a:ext cx="1529078" cy="853952"/>
      </dsp:txXfrm>
    </dsp:sp>
    <dsp:sp modelId="{056825D0-4254-48CF-B9A7-D3F64C164922}">
      <dsp:nvSpPr>
        <dsp:cNvPr id="0" name=""/>
        <dsp:cNvSpPr/>
      </dsp:nvSpPr>
      <dsp:spPr>
        <a:xfrm>
          <a:off x="2182882" y="463007"/>
          <a:ext cx="6744424" cy="1203175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254000" bIns="191004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2014 ВШЭ</a:t>
          </a:r>
          <a:endParaRPr lang="ru-RU" sz="1200" kern="1200" dirty="0"/>
        </a:p>
      </dsp:txBody>
      <dsp:txXfrm>
        <a:off x="2182882" y="763801"/>
        <a:ext cx="6443630" cy="601587"/>
      </dsp:txXfrm>
    </dsp:sp>
    <dsp:sp modelId="{C7C17233-16B8-4799-A500-C3887FD30CA5}">
      <dsp:nvSpPr>
        <dsp:cNvPr id="0" name=""/>
        <dsp:cNvSpPr/>
      </dsp:nvSpPr>
      <dsp:spPr>
        <a:xfrm>
          <a:off x="2198057" y="1389276"/>
          <a:ext cx="1529078" cy="220922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0" i="0" kern="1200" dirty="0" smtClean="0"/>
            <a:t>В Высшей школе экономики прошло экспертное обсуждение этой темы на круглом столе «Умные города: потенциал и перспективы развития в регионах России», организованном Институтом региональных исследований и городского планирования ВШЭ.</a:t>
          </a:r>
          <a:endParaRPr lang="ru-RU" sz="900" kern="1200" dirty="0"/>
        </a:p>
      </dsp:txBody>
      <dsp:txXfrm>
        <a:off x="2198057" y="1389276"/>
        <a:ext cx="1529078" cy="2209222"/>
      </dsp:txXfrm>
    </dsp:sp>
    <dsp:sp modelId="{267D89F0-2780-450E-AE9C-61A14CA6FBC6}">
      <dsp:nvSpPr>
        <dsp:cNvPr id="0" name=""/>
        <dsp:cNvSpPr/>
      </dsp:nvSpPr>
      <dsp:spPr>
        <a:xfrm>
          <a:off x="3726970" y="864220"/>
          <a:ext cx="5215511" cy="1203175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254000" bIns="191004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2016 Официальное признание государством </a:t>
          </a:r>
          <a:endParaRPr lang="ru-RU" sz="1200" kern="1200" dirty="0"/>
        </a:p>
      </dsp:txBody>
      <dsp:txXfrm>
        <a:off x="3726970" y="1165014"/>
        <a:ext cx="4914717" cy="601587"/>
      </dsp:txXfrm>
    </dsp:sp>
    <dsp:sp modelId="{3E49409C-36C2-4F24-B9D5-912673B29148}">
      <dsp:nvSpPr>
        <dsp:cNvPr id="0" name=""/>
        <dsp:cNvSpPr/>
      </dsp:nvSpPr>
      <dsp:spPr>
        <a:xfrm>
          <a:off x="3726970" y="1790489"/>
          <a:ext cx="1529078" cy="220922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0" i="1" kern="1200" dirty="0" smtClean="0"/>
            <a:t>Распоряжение от 29 июля 2016 года №1621-р  </a:t>
          </a:r>
          <a:r>
            <a:rPr lang="ru-RU" sz="900" b="0" i="0" kern="1200" dirty="0" smtClean="0">
              <a:hlinkClick xmlns:r="http://schemas.openxmlformats.org/officeDocument/2006/relationships" r:id="rId1"/>
            </a:rPr>
            <a:t>О реализации концепции создания в Томской области инновационного территориального центра</a:t>
          </a:r>
          <a:endParaRPr lang="ru-RU" sz="900" b="0" i="1" kern="1200" dirty="0" smtClean="0"/>
        </a:p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0" i="0" kern="1200" dirty="0" smtClean="0"/>
            <a:t>В целях реализации Концепции в План были включены приоритетные мероприятия по направлениям «Передовое производство», «Наука и образование», «Технологические инновации, новый бизнес», «Умный и удобный город»</a:t>
          </a:r>
          <a:endParaRPr lang="ru-RU" sz="900" kern="1200" dirty="0"/>
        </a:p>
      </dsp:txBody>
      <dsp:txXfrm>
        <a:off x="3726970" y="1790489"/>
        <a:ext cx="1529078" cy="2209222"/>
      </dsp:txXfrm>
    </dsp:sp>
    <dsp:sp modelId="{A1EF5FFB-1182-4552-A7E2-B986D978CEE1}">
      <dsp:nvSpPr>
        <dsp:cNvPr id="0" name=""/>
        <dsp:cNvSpPr/>
      </dsp:nvSpPr>
      <dsp:spPr>
        <a:xfrm>
          <a:off x="5256710" y="1265433"/>
          <a:ext cx="3685771" cy="1203175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254000" bIns="191004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2017 Первый рейтинг умных городов</a:t>
          </a:r>
          <a:endParaRPr lang="ru-RU" sz="1200" kern="1200" dirty="0"/>
        </a:p>
      </dsp:txBody>
      <dsp:txXfrm>
        <a:off x="5256710" y="1566227"/>
        <a:ext cx="3384977" cy="601587"/>
      </dsp:txXfrm>
    </dsp:sp>
    <dsp:sp modelId="{8E49E616-6EE1-4A9D-BFF4-1AFFA4482C0C}">
      <dsp:nvSpPr>
        <dsp:cNvPr id="0" name=""/>
        <dsp:cNvSpPr/>
      </dsp:nvSpPr>
      <dsp:spPr>
        <a:xfrm>
          <a:off x="5256710" y="2191702"/>
          <a:ext cx="1529078" cy="220922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0" i="0" kern="1200" dirty="0" smtClean="0"/>
            <a:t>Институт развития интернета (ИРИ), ПАО «Ростелеком» и Национальная ассоциация промышленного интернета презентовали методику и критерии оценки, которые лягут в основу формирования первого рейтинга «умных городов» России, который планируется опубликовать осенью 2017 года.</a:t>
          </a:r>
          <a:endParaRPr lang="ru-RU" sz="900" b="0" i="0" kern="1200" dirty="0" smtClean="0"/>
        </a:p>
      </dsp:txBody>
      <dsp:txXfrm>
        <a:off x="5256710" y="2191702"/>
        <a:ext cx="1529078" cy="2209222"/>
      </dsp:txXfrm>
    </dsp:sp>
    <dsp:sp modelId="{1FE3122D-E9F1-4DDB-B0CC-321797641989}">
      <dsp:nvSpPr>
        <dsp:cNvPr id="0" name=""/>
        <dsp:cNvSpPr/>
      </dsp:nvSpPr>
      <dsp:spPr>
        <a:xfrm>
          <a:off x="6785622" y="1666646"/>
          <a:ext cx="2156858" cy="1203175"/>
        </a:xfrm>
        <a:prstGeom prst="rightArrow">
          <a:avLst>
            <a:gd name="adj1" fmla="val 50000"/>
            <a:gd name="adj2" fmla="val 5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254000" bIns="191004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Формирование рынка в </a:t>
          </a:r>
          <a:r>
            <a:rPr lang="ru-RU" sz="1200" kern="1200" dirty="0" smtClean="0"/>
            <a:t>в Челябинской области</a:t>
          </a:r>
          <a:endParaRPr lang="ru-RU" sz="1200" kern="1200" dirty="0"/>
        </a:p>
      </dsp:txBody>
      <dsp:txXfrm>
        <a:off x="6785622" y="1967440"/>
        <a:ext cx="1856064" cy="601587"/>
      </dsp:txXfrm>
    </dsp:sp>
    <dsp:sp modelId="{0C527707-8438-4C7E-B15A-B8AE2CCDC79A}">
      <dsp:nvSpPr>
        <dsp:cNvPr id="0" name=""/>
        <dsp:cNvSpPr/>
      </dsp:nvSpPr>
      <dsp:spPr>
        <a:xfrm>
          <a:off x="6785622" y="2592915"/>
          <a:ext cx="1529078" cy="2209222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0" i="0" kern="1200" dirty="0" smtClean="0"/>
            <a:t>Институт развития интернета (ИРИ), ПАО «Ростелеком» и Национальная ассоциация промышленного интернета презентовали методику и критерии оценки, которые лягут в основу формирования первого рейтинга «умных городов» России, который планируется опубликовать осенью 2017 года.</a:t>
          </a:r>
          <a:endParaRPr lang="ru-RU" sz="900" kern="1200" dirty="0"/>
        </a:p>
      </dsp:txBody>
      <dsp:txXfrm>
        <a:off x="6785622" y="2592915"/>
        <a:ext cx="1529078" cy="220922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1F8331-BBC1-41AB-9082-7F16EC85222A}">
      <dsp:nvSpPr>
        <dsp:cNvPr id="0" name=""/>
        <dsp:cNvSpPr/>
      </dsp:nvSpPr>
      <dsp:spPr>
        <a:xfrm>
          <a:off x="1037" y="247100"/>
          <a:ext cx="1949805" cy="12139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Исследования и разработки</a:t>
          </a:r>
          <a:endParaRPr lang="ru-RU" sz="2200" kern="1200" dirty="0"/>
        </a:p>
      </dsp:txBody>
      <dsp:txXfrm>
        <a:off x="36593" y="282656"/>
        <a:ext cx="1878693" cy="1142862"/>
      </dsp:txXfrm>
    </dsp:sp>
    <dsp:sp modelId="{D12C85F7-58D1-4FC2-8862-C64A4E070677}">
      <dsp:nvSpPr>
        <dsp:cNvPr id="0" name=""/>
        <dsp:cNvSpPr/>
      </dsp:nvSpPr>
      <dsp:spPr>
        <a:xfrm>
          <a:off x="2153172" y="603199"/>
          <a:ext cx="428937" cy="5017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</dsp:txBody>
      <dsp:txXfrm>
        <a:off x="2153172" y="703554"/>
        <a:ext cx="300256" cy="301066"/>
      </dsp:txXfrm>
    </dsp:sp>
    <dsp:sp modelId="{551F5395-EA60-4136-983A-4DDC66838BB9}">
      <dsp:nvSpPr>
        <dsp:cNvPr id="0" name=""/>
        <dsp:cNvSpPr/>
      </dsp:nvSpPr>
      <dsp:spPr>
        <a:xfrm>
          <a:off x="2760160" y="247100"/>
          <a:ext cx="2023291" cy="12139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Производство</a:t>
          </a:r>
          <a:endParaRPr lang="ru-RU" sz="2200" kern="1200" dirty="0"/>
        </a:p>
      </dsp:txBody>
      <dsp:txXfrm>
        <a:off x="2795716" y="282656"/>
        <a:ext cx="1952179" cy="1142862"/>
      </dsp:txXfrm>
    </dsp:sp>
    <dsp:sp modelId="{7DBF68F2-BD4D-4BCD-8D00-855EA426FC75}">
      <dsp:nvSpPr>
        <dsp:cNvPr id="0" name=""/>
        <dsp:cNvSpPr/>
      </dsp:nvSpPr>
      <dsp:spPr>
        <a:xfrm>
          <a:off x="4985781" y="603199"/>
          <a:ext cx="428937" cy="5017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</dsp:txBody>
      <dsp:txXfrm>
        <a:off x="4985781" y="703554"/>
        <a:ext cx="300256" cy="301066"/>
      </dsp:txXfrm>
    </dsp:sp>
    <dsp:sp modelId="{6FED2E8A-ADBB-4F37-9564-09C4E7ACD159}">
      <dsp:nvSpPr>
        <dsp:cNvPr id="0" name=""/>
        <dsp:cNvSpPr/>
      </dsp:nvSpPr>
      <dsp:spPr>
        <a:xfrm>
          <a:off x="5592768" y="247100"/>
          <a:ext cx="2023291" cy="12139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Маркетинг</a:t>
          </a:r>
          <a:endParaRPr lang="ru-RU" sz="2200" kern="1200" dirty="0"/>
        </a:p>
      </dsp:txBody>
      <dsp:txXfrm>
        <a:off x="5628324" y="282656"/>
        <a:ext cx="1952179" cy="114286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1F8331-BBC1-41AB-9082-7F16EC85222A}">
      <dsp:nvSpPr>
        <dsp:cNvPr id="0" name=""/>
        <dsp:cNvSpPr/>
      </dsp:nvSpPr>
      <dsp:spPr>
        <a:xfrm>
          <a:off x="6694" y="253795"/>
          <a:ext cx="2000976" cy="120058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Исследования и разработки</a:t>
          </a:r>
          <a:endParaRPr lang="ru-RU" sz="2200" kern="1200" dirty="0"/>
        </a:p>
      </dsp:txBody>
      <dsp:txXfrm>
        <a:off x="41858" y="288959"/>
        <a:ext cx="1930648" cy="1130257"/>
      </dsp:txXfrm>
    </dsp:sp>
    <dsp:sp modelId="{D12C85F7-58D1-4FC2-8862-C64A4E070677}">
      <dsp:nvSpPr>
        <dsp:cNvPr id="0" name=""/>
        <dsp:cNvSpPr/>
      </dsp:nvSpPr>
      <dsp:spPr>
        <a:xfrm>
          <a:off x="2207768" y="605966"/>
          <a:ext cx="424206" cy="4962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</dsp:txBody>
      <dsp:txXfrm>
        <a:off x="2207768" y="705214"/>
        <a:ext cx="296944" cy="297746"/>
      </dsp:txXfrm>
    </dsp:sp>
    <dsp:sp modelId="{551F5395-EA60-4136-983A-4DDC66838BB9}">
      <dsp:nvSpPr>
        <dsp:cNvPr id="0" name=""/>
        <dsp:cNvSpPr/>
      </dsp:nvSpPr>
      <dsp:spPr>
        <a:xfrm>
          <a:off x="2808061" y="253795"/>
          <a:ext cx="2000976" cy="120058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Производство</a:t>
          </a:r>
          <a:endParaRPr lang="ru-RU" sz="2200" kern="1200" dirty="0"/>
        </a:p>
      </dsp:txBody>
      <dsp:txXfrm>
        <a:off x="2843225" y="288959"/>
        <a:ext cx="1930648" cy="1130257"/>
      </dsp:txXfrm>
    </dsp:sp>
    <dsp:sp modelId="{7DBF68F2-BD4D-4BCD-8D00-855EA426FC75}">
      <dsp:nvSpPr>
        <dsp:cNvPr id="0" name=""/>
        <dsp:cNvSpPr/>
      </dsp:nvSpPr>
      <dsp:spPr>
        <a:xfrm>
          <a:off x="5009135" y="605966"/>
          <a:ext cx="424206" cy="4962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</dsp:txBody>
      <dsp:txXfrm>
        <a:off x="5009135" y="705214"/>
        <a:ext cx="296944" cy="297746"/>
      </dsp:txXfrm>
    </dsp:sp>
    <dsp:sp modelId="{6FED2E8A-ADBB-4F37-9564-09C4E7ACD159}">
      <dsp:nvSpPr>
        <dsp:cNvPr id="0" name=""/>
        <dsp:cNvSpPr/>
      </dsp:nvSpPr>
      <dsp:spPr>
        <a:xfrm>
          <a:off x="5609428" y="253795"/>
          <a:ext cx="2000976" cy="120058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Маркетинг</a:t>
          </a:r>
          <a:endParaRPr lang="ru-RU" sz="2200" kern="1200" dirty="0"/>
        </a:p>
      </dsp:txBody>
      <dsp:txXfrm>
        <a:off x="5644592" y="288959"/>
        <a:ext cx="1930648" cy="113025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1F8331-BBC1-41AB-9082-7F16EC85222A}">
      <dsp:nvSpPr>
        <dsp:cNvPr id="0" name=""/>
        <dsp:cNvSpPr/>
      </dsp:nvSpPr>
      <dsp:spPr>
        <a:xfrm>
          <a:off x="1037" y="247100"/>
          <a:ext cx="1949805" cy="12139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Исследования и разработки</a:t>
          </a:r>
          <a:endParaRPr lang="ru-RU" sz="2200" kern="1200" dirty="0"/>
        </a:p>
      </dsp:txBody>
      <dsp:txXfrm>
        <a:off x="36593" y="282656"/>
        <a:ext cx="1878693" cy="1142862"/>
      </dsp:txXfrm>
    </dsp:sp>
    <dsp:sp modelId="{D12C85F7-58D1-4FC2-8862-C64A4E070677}">
      <dsp:nvSpPr>
        <dsp:cNvPr id="0" name=""/>
        <dsp:cNvSpPr/>
      </dsp:nvSpPr>
      <dsp:spPr>
        <a:xfrm>
          <a:off x="2153172" y="603199"/>
          <a:ext cx="428937" cy="5017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</dsp:txBody>
      <dsp:txXfrm>
        <a:off x="2153172" y="703554"/>
        <a:ext cx="300256" cy="301066"/>
      </dsp:txXfrm>
    </dsp:sp>
    <dsp:sp modelId="{551F5395-EA60-4136-983A-4DDC66838BB9}">
      <dsp:nvSpPr>
        <dsp:cNvPr id="0" name=""/>
        <dsp:cNvSpPr/>
      </dsp:nvSpPr>
      <dsp:spPr>
        <a:xfrm>
          <a:off x="2760160" y="247100"/>
          <a:ext cx="2023291" cy="12139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Производство</a:t>
          </a:r>
          <a:endParaRPr lang="ru-RU" sz="2200" kern="1200" dirty="0"/>
        </a:p>
      </dsp:txBody>
      <dsp:txXfrm>
        <a:off x="2795716" y="282656"/>
        <a:ext cx="1952179" cy="1142862"/>
      </dsp:txXfrm>
    </dsp:sp>
    <dsp:sp modelId="{7DBF68F2-BD4D-4BCD-8D00-855EA426FC75}">
      <dsp:nvSpPr>
        <dsp:cNvPr id="0" name=""/>
        <dsp:cNvSpPr/>
      </dsp:nvSpPr>
      <dsp:spPr>
        <a:xfrm>
          <a:off x="4985781" y="603199"/>
          <a:ext cx="428937" cy="50177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</dsp:txBody>
      <dsp:txXfrm>
        <a:off x="4985781" y="703554"/>
        <a:ext cx="300256" cy="301066"/>
      </dsp:txXfrm>
    </dsp:sp>
    <dsp:sp modelId="{6FED2E8A-ADBB-4F37-9564-09C4E7ACD159}">
      <dsp:nvSpPr>
        <dsp:cNvPr id="0" name=""/>
        <dsp:cNvSpPr/>
      </dsp:nvSpPr>
      <dsp:spPr>
        <a:xfrm>
          <a:off x="5592768" y="247100"/>
          <a:ext cx="2023291" cy="121397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Маркетинг</a:t>
          </a:r>
          <a:endParaRPr lang="ru-RU" sz="2200" kern="1200" dirty="0"/>
        </a:p>
      </dsp:txBody>
      <dsp:txXfrm>
        <a:off x="5628324" y="282656"/>
        <a:ext cx="1952179" cy="114286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1F8331-BBC1-41AB-9082-7F16EC85222A}">
      <dsp:nvSpPr>
        <dsp:cNvPr id="0" name=""/>
        <dsp:cNvSpPr/>
      </dsp:nvSpPr>
      <dsp:spPr>
        <a:xfrm>
          <a:off x="6694" y="253795"/>
          <a:ext cx="2000976" cy="120058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Исследования и разработки</a:t>
          </a:r>
          <a:endParaRPr lang="ru-RU" sz="2200" kern="1200" dirty="0"/>
        </a:p>
      </dsp:txBody>
      <dsp:txXfrm>
        <a:off x="41858" y="288959"/>
        <a:ext cx="1930648" cy="1130257"/>
      </dsp:txXfrm>
    </dsp:sp>
    <dsp:sp modelId="{D12C85F7-58D1-4FC2-8862-C64A4E070677}">
      <dsp:nvSpPr>
        <dsp:cNvPr id="0" name=""/>
        <dsp:cNvSpPr/>
      </dsp:nvSpPr>
      <dsp:spPr>
        <a:xfrm>
          <a:off x="2207768" y="605966"/>
          <a:ext cx="424206" cy="4962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</dsp:txBody>
      <dsp:txXfrm>
        <a:off x="2207768" y="705214"/>
        <a:ext cx="296944" cy="297746"/>
      </dsp:txXfrm>
    </dsp:sp>
    <dsp:sp modelId="{551F5395-EA60-4136-983A-4DDC66838BB9}">
      <dsp:nvSpPr>
        <dsp:cNvPr id="0" name=""/>
        <dsp:cNvSpPr/>
      </dsp:nvSpPr>
      <dsp:spPr>
        <a:xfrm>
          <a:off x="2808061" y="253795"/>
          <a:ext cx="2000976" cy="120058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Производство</a:t>
          </a:r>
          <a:endParaRPr lang="ru-RU" sz="2200" kern="1200" dirty="0"/>
        </a:p>
      </dsp:txBody>
      <dsp:txXfrm>
        <a:off x="2843225" y="288959"/>
        <a:ext cx="1930648" cy="1130257"/>
      </dsp:txXfrm>
    </dsp:sp>
    <dsp:sp modelId="{7DBF68F2-BD4D-4BCD-8D00-855EA426FC75}">
      <dsp:nvSpPr>
        <dsp:cNvPr id="0" name=""/>
        <dsp:cNvSpPr/>
      </dsp:nvSpPr>
      <dsp:spPr>
        <a:xfrm>
          <a:off x="5009135" y="605966"/>
          <a:ext cx="424206" cy="49624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</dsp:txBody>
      <dsp:txXfrm>
        <a:off x="5009135" y="705214"/>
        <a:ext cx="296944" cy="297746"/>
      </dsp:txXfrm>
    </dsp:sp>
    <dsp:sp modelId="{6FED2E8A-ADBB-4F37-9564-09C4E7ACD159}">
      <dsp:nvSpPr>
        <dsp:cNvPr id="0" name=""/>
        <dsp:cNvSpPr/>
      </dsp:nvSpPr>
      <dsp:spPr>
        <a:xfrm>
          <a:off x="5609428" y="253795"/>
          <a:ext cx="2000976" cy="120058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Маркетинг</a:t>
          </a:r>
          <a:endParaRPr lang="ru-RU" sz="2200" kern="1200" dirty="0"/>
        </a:p>
      </dsp:txBody>
      <dsp:txXfrm>
        <a:off x="5644592" y="288959"/>
        <a:ext cx="1930648" cy="11302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IncreasingArrowsProcess">
  <dgm:title val=""/>
  <dgm:desc val=""/>
  <dgm:catLst>
    <dgm:cat type="process" pri="5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 val="5"/>
      <dgm:chPref val="5"/>
      <dgm:dir/>
      <dgm:animLvl val="lvl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choose name="Name3">
          <dgm:if name="Name4" axis="ch ch" ptType="node node" func="cnt" op="equ" val="0">
            <dgm:alg type="composite">
              <dgm:param type="ar" val="6.8662"/>
            </dgm:alg>
            <dgm:choose name="Name5">
              <dgm:if name="Name6" func="var" arg="dir" op="equ" val="norm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if>
              <dgm:else name="Name7">
                <dgm:constrLst>
                  <dgm:constr type="primFontSz" for="des" forName="parentText1" val="65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/>
                </dgm:constrLst>
              </dgm:else>
            </dgm:choose>
          </dgm:if>
          <dgm:else name="Name8">
            <dgm:alg type="composite">
              <dgm:param type="ar" val="1.9864"/>
            </dgm:alg>
            <dgm:choose name="Name9">
              <dgm:if name="Name1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if>
              <dgm:else name="Name1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93"/>
                  <dgm:constr type="l" for="ch" forName="childText1" refType="w" fact="0.076"/>
                  <dgm:constr type="t" for="ch" forName="childText1" refType="h" fact="0.224"/>
                  <dgm:constr type="w" for="ch" forName="childText1" refType="w" fact="0.9241"/>
                  <dgm:constr type="h" for="ch" forName="childText1" refType="h" fact="0.776"/>
                </dgm:constrLst>
              </dgm:else>
            </dgm:choose>
          </dgm:else>
        </dgm:choose>
      </dgm:if>
      <dgm:if name="Name12" axis="ch" ptType="node" func="cnt" op="equ" val="2">
        <dgm:choose name="Name13">
          <dgm:if name="Name14" axis="ch ch" ptType="node node" func="cnt" op="equ" val="0">
            <dgm:alg type="composite">
              <dgm:param type="ar" val="5.1498"/>
            </dgm:alg>
            <dgm:choose name="Name15">
              <dgm:if name="Name1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.462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if>
              <dgm:else name="Name1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7501"/>
                  <dgm:constr type="l" for="ch" forName="parentText2" refType="w" fact="0"/>
                  <dgm:constr type="t" for="ch" forName="parentText2" refType="h" fact="0.2499"/>
                  <dgm:constr type="w" for="ch" forName="parentText2" refType="w" fact="0.538"/>
                  <dgm:constr type="h" for="ch" forName="parentText2" refType="h" fact="0.7501"/>
                </dgm:constrLst>
              </dgm:else>
            </dgm:choose>
          </dgm:if>
          <dgm:else name="Name18">
            <dgm:alg type="composite">
              <dgm:param type="ar" val="2.0563"/>
            </dgm:alg>
            <dgm:choose name="Name19">
              <dgm:if name="Name2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.462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462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if>
              <dgm:else name="Name2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parentText2" refType="primFontSz" refFor="des" refForName="parentText1" op="equ"/>
                  <dgm:constr type="primFontSz" for="des" forName="childText2" refType="primFontSz" refFor="des" refForName="child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995"/>
                  <dgm:constr type="l" for="ch" forName="parentText2" refType="w" fact="0"/>
                  <dgm:constr type="t" for="ch" forName="parentText2" refType="h" fact="0.0998"/>
                  <dgm:constr type="w" for="ch" forName="parentText2" refType="w" fact="0.538"/>
                  <dgm:constr type="h" for="ch" forName="parentText2" refType="h" fact="0.2995"/>
                  <dgm:constr type="l" for="ch" forName="childText1" refType="w" fact="0.538"/>
                  <dgm:constr type="t" for="ch" forName="childText1" refType="h" fact="0.2317"/>
                  <dgm:constr type="w" for="ch" forName="childText1" refType="w" fact="0.462"/>
                  <dgm:constr type="h" for="ch" forName="childText1" refType="h" fact="0.6685"/>
                  <dgm:constr type="l" for="ch" forName="childText2" refType="w" fact="0.076"/>
                  <dgm:constr type="t" for="ch" forName="childText2" refType="h" fact="0.3315"/>
                  <dgm:constr type="w" for="ch" forName="childText2" refType="w" fact="0.462"/>
                  <dgm:constr type="h" for="ch" forName="childText2" refType="h" fact="0.6685"/>
                </dgm:constrLst>
              </dgm:else>
            </dgm:choose>
          </dgm:else>
        </dgm:choose>
      </dgm:if>
      <dgm:if name="Name22" axis="ch" ptType="node" func="cnt" op="equ" val="3">
        <dgm:choose name="Name23">
          <dgm:if name="Name24" axis="ch ch" ptType="node node" func="cnt" op="equ" val="0">
            <dgm:alg type="composite">
              <dgm:param type="ar" val="4.1198"/>
            </dgm:alg>
            <dgm:choose name="Name25">
              <dgm:if name="Name2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.308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.616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if>
              <dgm:else name="Name2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6"/>
                  <dgm:constr type="l" for="ch" forName="parentText2" refType="w" fact="0"/>
                  <dgm:constr type="t" for="ch" forName="parentText2" refType="h" fact="0.2"/>
                  <dgm:constr type="w" for="ch" forName="parentText2" refType="w" fact="0.692"/>
                  <dgm:constr type="h" for="ch" forName="parentText2" refType="h" fact="0.6"/>
                  <dgm:constr type="l" for="ch" forName="parentText3" refType="w" fact="0"/>
                  <dgm:constr type="t" for="ch" forName="parentText3" refType="h" fact="0.4"/>
                  <dgm:constr type="w" for="ch" forName="parentText3" refType="w" fact="0.384"/>
                  <dgm:constr type="h" for="ch" forName="parentText3" refType="h" fact="0.6"/>
                </dgm:constrLst>
              </dgm:else>
            </dgm:choose>
          </dgm:if>
          <dgm:else name="Name28">
            <dgm:alg type="composite">
              <dgm:param type="ar" val="2.0702"/>
            </dgm:alg>
            <dgm:choose name="Name29">
              <dgm:if name="Name3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08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61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.308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.616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if>
              <dgm:else name="Name3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l" for="ch" forName="childText1" refType="w" fact="0.692"/>
                  <dgm:constr type="t" for="ch" forName="childText1" refType="h" fact="0.2325"/>
                  <dgm:constr type="w" for="ch" forName="childText1" refType="w" fact="0.308"/>
                  <dgm:constr type="h" for="ch" forName="childText1" refType="h" fact="0.5808"/>
                  <dgm:constr type="l" for="ch" forName="childText2" refType="w" fact="0.384"/>
                  <dgm:constr type="t" for="ch" forName="childText2" refType="h" fact="0.333"/>
                  <dgm:constr type="w" for="ch" forName="childText2" refType="w" fact="0.308"/>
                  <dgm:constr type="h" for="ch" forName="childText2" refType="h" fact="0.5808"/>
                  <dgm:constr type="l" for="ch" forName="childText3" refType="w" fact="0.076"/>
                  <dgm:constr type="t" for="ch" forName="childText3" refType="h" fact="0.4335"/>
                  <dgm:constr type="w" for="ch" forName="childText3" refType="w" fact="0.308"/>
                  <dgm:constr type="h" for="ch" forName="childText3" refType="h" fact="0.572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3015"/>
                  <dgm:constr type="l" for="ch" forName="parentText2" refType="w" fact="0"/>
                  <dgm:constr type="t" for="ch" forName="parentText2" refType="h" fact="0.1005"/>
                  <dgm:constr type="w" for="ch" forName="parentText2" refType="w" fact="0.692"/>
                  <dgm:constr type="h" for="ch" forName="parentText2" refType="h" fact="0.3015"/>
                  <dgm:constr type="l" for="ch" forName="parentText3" refType="w" fact="0"/>
                  <dgm:constr type="t" for="ch" forName="parentText3" refType="h" fact="0.201"/>
                  <dgm:constr type="w" for="ch" forName="parentText3" refType="w" fact="0.384"/>
                  <dgm:constr type="h" for="ch" forName="parentText3" refType="h" fact="0.3015"/>
                </dgm:constrLst>
              </dgm:else>
            </dgm:choose>
          </dgm:else>
        </dgm:choose>
      </dgm:if>
      <dgm:if name="Name32" axis="ch" ptType="node" func="cnt" op="equ" val="4">
        <dgm:choose name="Name33">
          <dgm:if name="Name34" axis="ch ch" ptType="node node" func="cnt" op="equ" val="0">
            <dgm:alg type="composite">
              <dgm:param type="ar" val="3.435"/>
            </dgm:alg>
            <dgm:choose name="Name35">
              <dgm:if name="Name3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.2305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.461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.6915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if>
              <dgm:else name="Name3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5001"/>
                  <dgm:constr type="l" for="ch" forName="parentText2" refType="w" fact="0"/>
                  <dgm:constr type="t" for="ch" forName="parentText2" refType="h" fact="0.1666"/>
                  <dgm:constr type="w" for="ch" forName="parentText2" refType="w" fact="0.7695"/>
                  <dgm:constr type="h" for="ch" forName="parentText2" refType="h" fact="0.5001"/>
                  <dgm:constr type="l" for="ch" forName="parentText3" refType="w" fact="0"/>
                  <dgm:constr type="t" for="ch" forName="parentText3" refType="h" fact="0.3333"/>
                  <dgm:constr type="w" for="ch" forName="parentText3" refType="w" fact="0.539"/>
                  <dgm:constr type="h" for="ch" forName="parentText3" refType="h" fact="0.5001"/>
                  <dgm:constr type="l" for="ch" forName="parentText4" refType="w" fact="0"/>
                  <dgm:constr type="t" for="ch" forName="parentText4" refType="h" fact="0.4999"/>
                  <dgm:constr type="w" for="ch" forName="parentText4" refType="w" fact="0.3085"/>
                  <dgm:constr type="h" for="ch" forName="parentText4" refType="h" fact="0.5001"/>
                </dgm:constrLst>
              </dgm:else>
            </dgm:choose>
          </dgm:if>
          <dgm:else name="Name38">
            <dgm:alg type="composite">
              <dgm:param type="ar" val="1.9377"/>
            </dgm:alg>
            <dgm:choose name="Name39">
              <dgm:if name="Name4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2305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461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6915"/>
                  <dgm:constr type="t" for="ch" forName="childText4" refType="h" fact="0.5"/>
                  <dgm:constr type="w" for="ch" forName="childText4" refType="w" fact="0.232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.2305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.461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.6915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if>
              <dgm:else name="Name4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l" for="ch" forName="childText1" refType="w" fact="0.7695"/>
                  <dgm:constr type="t" for="ch" forName="childText1" refType="h" fact="0.218"/>
                  <dgm:constr type="w" for="ch" forName="childText1" refType="w" fact="0.2305"/>
                  <dgm:constr type="h" for="ch" forName="childText1" refType="h" fact="0.5218"/>
                  <dgm:constr type="l" for="ch" forName="childText2" refType="w" fact="0.539"/>
                  <dgm:constr type="t" for="ch" forName="childText2" refType="h" fact="0.312"/>
                  <dgm:constr type="w" for="ch" forName="childText2" refType="w" fact="0.2305"/>
                  <dgm:constr type="h" for="ch" forName="childText2" refType="h" fact="0.5085"/>
                  <dgm:constr type="l" for="ch" forName="childText3" refType="w" fact="0.3085"/>
                  <dgm:constr type="t" for="ch" forName="childText3" refType="h" fact="0.406"/>
                  <dgm:constr type="w" for="ch" forName="childText3" refType="w" fact="0.2305"/>
                  <dgm:constr type="h" for="ch" forName="childText3" refType="h" fact="0.5119"/>
                  <dgm:constr type="l" for="ch" forName="childText4" refType="w" fact="0.076"/>
                  <dgm:constr type="t" for="ch" forName="childText4" refType="h" fact="0.5"/>
                  <dgm:constr type="w" for="ch" forName="childText4" refType="w" fact="0.2346"/>
                  <dgm:constr type="h" for="ch" forName="childText4" refType="h" fact="0.5179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821"/>
                  <dgm:constr type="l" for="ch" forName="parentText2" refType="w" fact="0"/>
                  <dgm:constr type="t" for="ch" forName="parentText2" refType="h" fact="0.094"/>
                  <dgm:constr type="w" for="ch" forName="parentText2" refType="w" fact="0.7695"/>
                  <dgm:constr type="h" for="ch" forName="parentText2" refType="h" fact="0.2821"/>
                  <dgm:constr type="l" for="ch" forName="parentText3" refType="w" fact="0"/>
                  <dgm:constr type="t" for="ch" forName="parentText3" refType="h" fact="0.188"/>
                  <dgm:constr type="w" for="ch" forName="parentText3" refType="w" fact="0.539"/>
                  <dgm:constr type="h" for="ch" forName="parentText3" refType="h" fact="0.2821"/>
                  <dgm:constr type="l" for="ch" forName="parentText4" refType="w" fact="0"/>
                  <dgm:constr type="t" for="ch" forName="parentText4" refType="h" fact="0.282"/>
                  <dgm:constr type="w" for="ch" forName="parentText4" refType="w" fact="0.3085"/>
                  <dgm:constr type="h" for="ch" forName="parentText4" refType="h" fact="0.2821"/>
                </dgm:constrLst>
              </dgm:else>
            </dgm:choose>
          </dgm:else>
        </dgm:choose>
      </dgm:if>
      <dgm:else name="Name42">
        <dgm:choose name="Name43">
          <dgm:if name="Name44" axis="ch ch" ptType="node node" func="cnt" op="equ" val="0">
            <dgm:alg type="composite">
              <dgm:param type="ar" val="2.9463"/>
            </dgm:alg>
            <dgm:choose name="Name45">
              <dgm:if name="Name46" func="var" arg="dir" op="equ" val="norm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.1848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.3696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.5545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.7393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if>
              <dgm:else name="Name47">
                <dgm:constrLst>
                  <dgm:constr type="primFontSz" for="des" forName="parentText1" val="65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4285"/>
                  <dgm:constr type="l" for="ch" forName="parentText2" refType="w" fact="0"/>
                  <dgm:constr type="t" for="ch" forName="parentText2" refType="h" fact="0.1429"/>
                  <dgm:constr type="w" for="ch" forName="parentText2" refType="w" fact="0.8152"/>
                  <dgm:constr type="h" for="ch" forName="parentText2" refType="h" fact="0.4285"/>
                  <dgm:constr type="l" for="ch" forName="parentText3" refType="w" fact="0"/>
                  <dgm:constr type="t" for="ch" forName="parentText3" refType="h" fact="0.2858"/>
                  <dgm:constr type="w" for="ch" forName="parentText3" refType="w" fact="0.6304"/>
                  <dgm:constr type="h" for="ch" forName="parentText3" refType="h" fact="0.4285"/>
                  <dgm:constr type="l" for="ch" forName="parentText4" refType="w" fact="0"/>
                  <dgm:constr type="t" for="ch" forName="parentText4" refType="h" fact="0.4286"/>
                  <dgm:constr type="w" for="ch" forName="parentText4" refType="w" fact="0.4455"/>
                  <dgm:constr type="h" for="ch" forName="parentText4" refType="h" fact="0.4285"/>
                  <dgm:constr type="l" for="ch" forName="parentText5" refType="w" fact="0"/>
                  <dgm:constr type="t" for="ch" forName="parentText5" refType="h" fact="0.5715"/>
                  <dgm:constr type="w" for="ch" forName="parentText5" refType="w" fact="0.2607"/>
                  <dgm:constr type="h" for="ch" forName="parentText5" refType="h" fact="0.4285"/>
                </dgm:constrLst>
              </dgm:else>
            </dgm:choose>
          </dgm:if>
          <dgm:else name="Name48">
            <dgm:alg type="composite">
              <dgm:param type="ar" val="1.7837"/>
            </dgm:alg>
            <dgm:choose name="Name49">
              <dgm:if name="Name50" func="var" arg="dir" op="equ" val="norm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1848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3696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5545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7393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.1848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.3696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.5545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.7393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if>
              <dgm:else name="Name51">
                <dgm:constrLst>
                  <dgm:constr type="primFontSz" for="des" forName="childText1" val="65"/>
                  <dgm:constr type="primFontSz" for="des" forName="parentText1" val="65"/>
                  <dgm:constr type="primFontSz" for="des" forName="childText1" refType="primFontSz" refFor="des" refForName="parentText1" op="lte"/>
                  <dgm:constr type="primFontSz" for="des" forName="childText2" refType="primFontSz" refFor="des" refForName="parentText1" op="lte"/>
                  <dgm:constr type="primFontSz" for="des" forName="childText3" refType="primFontSz" refFor="des" refForName="parentText1" op="lte"/>
                  <dgm:constr type="primFontSz" for="des" forName="childText4" refType="primFontSz" refFor="des" refForName="parentText1" op="lte"/>
                  <dgm:constr type="primFontSz" for="des" forName="childText5" refType="primFontSz" refFor="des" refForName="parentText1" op="lte"/>
                  <dgm:constr type="primFontSz" for="des" forName="childText1" refType="primFontSz" refFor="des" refForName="parentText2" op="lte"/>
                  <dgm:constr type="primFontSz" for="des" forName="childText2" refType="primFontSz" refFor="des" refForName="parentText2" op="lte"/>
                  <dgm:constr type="primFontSz" for="des" forName="childText3" refType="primFontSz" refFor="des" refForName="parentText2" op="lte"/>
                  <dgm:constr type="primFontSz" for="des" forName="childText4" refType="primFontSz" refFor="des" refForName="parentText2" op="lte"/>
                  <dgm:constr type="primFontSz" for="des" forName="childText5" refType="primFontSz" refFor="des" refForName="parentText2" op="lte"/>
                  <dgm:constr type="primFontSz" for="des" forName="childText1" refType="primFontSz" refFor="des" refForName="parentText3" op="lte"/>
                  <dgm:constr type="primFontSz" for="des" forName="childText2" refType="primFontSz" refFor="des" refForName="parentText3" op="lte"/>
                  <dgm:constr type="primFontSz" for="des" forName="childText3" refType="primFontSz" refFor="des" refForName="parentText3" op="lte"/>
                  <dgm:constr type="primFontSz" for="des" forName="childText4" refType="primFontSz" refFor="des" refForName="parentText3" op="lte"/>
                  <dgm:constr type="primFontSz" for="des" forName="childText5" refType="primFontSz" refFor="des" refForName="parentText3" op="lte"/>
                  <dgm:constr type="primFontSz" for="des" forName="childText1" refType="primFontSz" refFor="des" refForName="parentText4" op="lte"/>
                  <dgm:constr type="primFontSz" for="des" forName="childText2" refType="primFontSz" refFor="des" refForName="parentText4" op="lte"/>
                  <dgm:constr type="primFontSz" for="des" forName="childText3" refType="primFontSz" refFor="des" refForName="parentText4" op="lte"/>
                  <dgm:constr type="primFontSz" for="des" forName="childText4" refType="primFontSz" refFor="des" refForName="parentText4" op="lte"/>
                  <dgm:constr type="primFontSz" for="des" forName="childText5" refType="primFontSz" refFor="des" refForName="parentText4" op="lte"/>
                  <dgm:constr type="primFontSz" for="des" forName="childText1" refType="primFontSz" refFor="des" refForName="parentText5" op="lte"/>
                  <dgm:constr type="primFontSz" for="des" forName="childText2" refType="primFontSz" refFor="des" refForName="parentText5" op="lte"/>
                  <dgm:constr type="primFontSz" for="des" forName="childText3" refType="primFontSz" refFor="des" refForName="parentText5" op="lte"/>
                  <dgm:constr type="primFontSz" for="des" forName="childText4" refType="primFontSz" refFor="des" refForName="parentText5" op="lte"/>
                  <dgm:constr type="primFontSz" for="des" forName="childText5" refType="primFontSz" refFor="des" refForName="parentText5" op="lte"/>
                  <dgm:constr type="primFontSz" for="des" forName="parentText2" refType="primFontSz" refFor="des" refForName="parentText1" op="equ"/>
                  <dgm:constr type="primFontSz" for="des" forName="parentText3" refType="primFontSz" refFor="des" refForName="parentText1" op="equ"/>
                  <dgm:constr type="primFontSz" for="des" forName="parentText4" refType="primFontSz" refFor="des" refForName="parentText1" op="equ"/>
                  <dgm:constr type="primFontSz" for="des" forName="parentText5" refType="primFontSz" refFor="des" refForName="parentText1" op="equ"/>
                  <dgm:constr type="primFontSz" for="des" forName="childText2" refType="primFontSz" refFor="des" refForName="childText1" op="equ"/>
                  <dgm:constr type="primFontSz" for="des" forName="childText3" refType="primFontSz" refFor="des" refForName="childText1" op="equ"/>
                  <dgm:constr type="primFontSz" for="des" forName="childText4" refType="primFontSz" refFor="des" refForName="childText1" op="equ"/>
                  <dgm:constr type="primFontSz" for="des" forName="childText5" refType="primFontSz" refFor="des" refForName="childText1" op="equ"/>
                  <dgm:constr type="l" for="ch" forName="childText1" refType="w" fact="0.81518"/>
                  <dgm:constr type="t" for="ch" forName="childText1" refType="h" fact="0.1997"/>
                  <dgm:constr type="w" for="ch" forName="childText1" refType="w" fact="0.18482"/>
                  <dgm:constr type="h" for="ch" forName="childText1" refType="h" fact="0.4763"/>
                  <dgm:constr type="l" for="ch" forName="childText2" refType="w" fact="0.63036"/>
                  <dgm:constr type="t" for="ch" forName="childText2" refType="h" fact="0.2862"/>
                  <dgm:constr type="w" for="ch" forName="childText2" refType="w" fact="0.18482"/>
                  <dgm:constr type="h" for="ch" forName="childText2" refType="h" fact="0.4763"/>
                  <dgm:constr type="l" for="ch" forName="childText3" refType="w" fact="0.44554"/>
                  <dgm:constr type="t" for="ch" forName="childText3" refType="h" fact="0.3727"/>
                  <dgm:constr type="w" for="ch" forName="childText3" refType="w" fact="0.18482"/>
                  <dgm:constr type="h" for="ch" forName="childText3" refType="h" fact="0.4763"/>
                  <dgm:constr type="l" for="ch" forName="childText4" refType="w" fact="0.26072"/>
                  <dgm:constr type="t" for="ch" forName="childText4" refType="h" fact="0.4592"/>
                  <dgm:constr type="w" for="ch" forName="childText4" refType="w" fact="0.18482"/>
                  <dgm:constr type="h" for="ch" forName="childText4" refType="h" fact="0.4763"/>
                  <dgm:constr type="l" for="ch" forName="childText5" refType="w" fact="0.0759"/>
                  <dgm:constr type="t" for="ch" forName="childText5" refType="h" fact="0.5457"/>
                  <dgm:constr type="w" for="ch" forName="childText5" refType="w" fact="0.18482"/>
                  <dgm:constr type="h" for="ch" forName="childText5" refType="h" fact="0.4763"/>
                  <dgm:constr type="l" for="ch" forName="parentText1" refType="w" fact="0"/>
                  <dgm:constr type="t" for="ch" forName="parentText1" refType="h" fact="0"/>
                  <dgm:constr type="w" for="ch" forName="parentText1" refType="w"/>
                  <dgm:constr type="h" for="ch" forName="parentText1" refType="h" fact="0.2594"/>
                  <dgm:constr type="l" for="ch" forName="parentText2" refType="w" fact="0"/>
                  <dgm:constr type="t" for="ch" forName="parentText2" refType="h" fact="0.0865"/>
                  <dgm:constr type="w" for="ch" forName="parentText2" refType="w" fact="0.8152"/>
                  <dgm:constr type="h" for="ch" forName="parentText2" refType="h" fact="0.2594"/>
                  <dgm:constr type="l" for="ch" forName="parentText3" refType="w" fact="0"/>
                  <dgm:constr type="t" for="ch" forName="parentText3" refType="h" fact="0.173"/>
                  <dgm:constr type="w" for="ch" forName="parentText3" refType="w" fact="0.6304"/>
                  <dgm:constr type="h" for="ch" forName="parentText3" refType="h" fact="0.2594"/>
                  <dgm:constr type="l" for="ch" forName="parentText4" refType="w" fact="0"/>
                  <dgm:constr type="t" for="ch" forName="parentText4" refType="h" fact="0.2595"/>
                  <dgm:constr type="w" for="ch" forName="parentText4" refType="w" fact="0.4455"/>
                  <dgm:constr type="h" for="ch" forName="parentText4" refType="h" fact="0.2594"/>
                  <dgm:constr type="l" for="ch" forName="parentText5" refType="w" fact="0"/>
                  <dgm:constr type="t" for="ch" forName="parentText5" refType="h" fact="0.346"/>
                  <dgm:constr type="w" for="ch" forName="parentText5" refType="w" fact="0.2607"/>
                  <dgm:constr type="h" for="ch" forName="parentText5" refType="h" fact="0.2594"/>
                </dgm:constrLst>
              </dgm:else>
            </dgm:choose>
          </dgm:else>
        </dgm:choose>
      </dgm:else>
    </dgm:choose>
    <dgm:forEach name="Name52" axis="ch" ptType="node" cnt="1">
      <dgm:layoutNode name="parentText1" styleLbl="node1">
        <dgm:varLst>
          <dgm:chMax/>
          <dgm:chPref val="3"/>
          <dgm:bulletEnabled val="1"/>
        </dgm:varLst>
        <dgm:choose name="Name53">
          <dgm:if name="Name54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55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56">
        <dgm:if name="Name57" axis="ch" ptType="node" func="cnt" op="gte" val="1">
          <dgm:layoutNode name="childText1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58"/>
      </dgm:choose>
    </dgm:forEach>
    <dgm:forEach name="Name59" axis="ch" ptType="node" st="2" cnt="1">
      <dgm:layoutNode name="parentText2" styleLbl="node1">
        <dgm:varLst>
          <dgm:chMax/>
          <dgm:chPref val="3"/>
          <dgm:bulletEnabled val="1"/>
        </dgm:varLst>
        <dgm:choose name="Name60">
          <dgm:if name="Name61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2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63">
        <dgm:if name="Name64" axis="ch" ptType="node" func="cnt" op="gte" val="1">
          <dgm:layoutNode name="childText2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65"/>
      </dgm:choose>
    </dgm:forEach>
    <dgm:forEach name="Name66" axis="ch" ptType="node" st="3" cnt="1">
      <dgm:layoutNode name="parentText3" styleLbl="node1">
        <dgm:varLst>
          <dgm:chMax/>
          <dgm:chPref val="3"/>
          <dgm:bulletEnabled val="1"/>
        </dgm:varLst>
        <dgm:choose name="Name67">
          <dgm:if name="Name68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69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0">
        <dgm:if name="Name71" axis="ch" ptType="node" func="cnt" op="gte" val="1">
          <dgm:layoutNode name="childText3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2"/>
      </dgm:choose>
    </dgm:forEach>
    <dgm:forEach name="Name73" axis="ch" ptType="node" st="4" cnt="1">
      <dgm:layoutNode name="parentText4" styleLbl="node1">
        <dgm:varLst>
          <dgm:chMax/>
          <dgm:chPref val="3"/>
          <dgm:bulletEnabled val="1"/>
        </dgm:varLst>
        <dgm:choose name="Name74">
          <dgm:if name="Name75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76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77">
        <dgm:if name="Name78" axis="ch" ptType="node" func="cnt" op="gte" val="1">
          <dgm:layoutNode name="childText4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79"/>
      </dgm:choose>
    </dgm:forEach>
    <dgm:forEach name="Name80" axis="ch" ptType="node" st="5" cnt="1">
      <dgm:layoutNode name="parentText5" styleLbl="node1">
        <dgm:varLst>
          <dgm:chMax/>
          <dgm:chPref val="3"/>
          <dgm:bulletEnabled val="1"/>
        </dgm:varLst>
        <dgm:choose name="Name81">
          <dgm:if name="Name82" func="var" arg="dir" op="equ" val="norm">
            <dgm:alg type="tx">
              <dgm:param type="parTxLTRAlign" val="l"/>
            </dgm:alg>
            <dgm:shape xmlns:r="http://schemas.openxmlformats.org/officeDocument/2006/relationships" type="rightArrow" r:blip="">
              <dgm:adjLst>
                <dgm:adj idx="1" val="0.5"/>
                <dgm:adj idx="2" val="0.5"/>
              </dgm:adjLst>
            </dgm:shape>
            <dgm:constrLst>
              <dgm:constr type="lMarg" refType="primFontSz" fact="0.3"/>
              <dgm:constr type="rMarg" val="20"/>
              <dgm:constr type="tMarg" refType="primFontSz" fact="0.3"/>
              <dgm:constr type="bMarg" refType="h" fact="0.45"/>
            </dgm:constrLst>
          </dgm:if>
          <dgm:else name="Name83">
            <dgm:alg type="tx">
              <dgm:param type="parTxLTRAlign" val="r"/>
            </dgm:alg>
            <dgm:shape xmlns:r="http://schemas.openxmlformats.org/officeDocument/2006/relationships" type="leftArrow" r:blip="">
              <dgm:adjLst>
                <dgm:adj idx="1" val="0.5"/>
                <dgm:adj idx="2" val="0.5"/>
              </dgm:adjLst>
            </dgm:shape>
            <dgm:constrLst>
              <dgm:constr type="lMarg" val="20"/>
              <dgm:constr type="rMarg" refType="primFontSz" fact="0.3"/>
              <dgm:constr type="tMarg" refType="primFontSz" fact="0.3"/>
              <dgm:constr type="bMarg" refType="h" fact="0.45"/>
            </dgm:constrLst>
          </dgm:else>
        </dgm:choose>
        <dgm:presOf axis="self" ptType="node"/>
        <dgm:ruleLst>
          <dgm:rule type="primFontSz" val="5" fact="NaN" max="NaN"/>
        </dgm:ruleLst>
      </dgm:layoutNode>
      <dgm:choose name="Name84">
        <dgm:if name="Name85" axis="ch" ptType="node" func="cnt" op="gte" val="1">
          <dgm:layoutNode name="childText5" styleLbl="solidAlignAcc1">
            <dgm:varLst>
              <dgm:chMax val="0"/>
              <dgm:chPref val="0"/>
              <dgm:bulletEnabled val="1"/>
            </dgm:varLst>
            <dgm:alg type="tx">
              <dgm:param type="txAnchorVert" val="t"/>
              <dgm:param type="parTxLTRAlign" val="l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if>
        <dgm:else name="Name8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7239C-5FC0-436B-9C08-6B060A450758}" type="datetimeFigureOut">
              <a:rPr lang="ru-RU" smtClean="0"/>
              <a:t>06.11.2023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26F3F-97DA-474E-A7DF-A93AC0F719B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7183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7239C-5FC0-436B-9C08-6B060A450758}" type="datetimeFigureOut">
              <a:rPr lang="ru-RU" smtClean="0"/>
              <a:t>06.11.2023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26F3F-97DA-474E-A7DF-A93AC0F719B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8830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7239C-5FC0-436B-9C08-6B060A450758}" type="datetimeFigureOut">
              <a:rPr lang="ru-RU" smtClean="0"/>
              <a:t>06.11.2023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26F3F-97DA-474E-A7DF-A93AC0F719B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2661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7239C-5FC0-436B-9C08-6B060A450758}" type="datetimeFigureOut">
              <a:rPr lang="ru-RU" smtClean="0"/>
              <a:t>06.11.2023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26F3F-97DA-474E-A7DF-A93AC0F719B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6621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7239C-5FC0-436B-9C08-6B060A450758}" type="datetimeFigureOut">
              <a:rPr lang="ru-RU" smtClean="0"/>
              <a:t>06.11.2023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26F3F-97DA-474E-A7DF-A93AC0F719B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4868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7239C-5FC0-436B-9C08-6B060A450758}" type="datetimeFigureOut">
              <a:rPr lang="ru-RU" smtClean="0"/>
              <a:t>06.11.2023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26F3F-97DA-474E-A7DF-A93AC0F719B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4423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7239C-5FC0-436B-9C08-6B060A450758}" type="datetimeFigureOut">
              <a:rPr lang="ru-RU" smtClean="0"/>
              <a:t>06.11.2023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26F3F-97DA-474E-A7DF-A93AC0F719B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5258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7239C-5FC0-436B-9C08-6B060A450758}" type="datetimeFigureOut">
              <a:rPr lang="ru-RU" smtClean="0"/>
              <a:t>06.11.2023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26F3F-97DA-474E-A7DF-A93AC0F719B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5785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7239C-5FC0-436B-9C08-6B060A450758}" type="datetimeFigureOut">
              <a:rPr lang="ru-RU" smtClean="0"/>
              <a:t>06.11.2023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26F3F-97DA-474E-A7DF-A93AC0F719B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0427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7239C-5FC0-436B-9C08-6B060A450758}" type="datetimeFigureOut">
              <a:rPr lang="ru-RU" smtClean="0"/>
              <a:t>06.11.2023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26F3F-97DA-474E-A7DF-A93AC0F719B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0385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7239C-5FC0-436B-9C08-6B060A450758}" type="datetimeFigureOut">
              <a:rPr lang="ru-RU" smtClean="0"/>
              <a:t>06.11.2023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26F3F-97DA-474E-A7DF-A93AC0F719B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1839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A7239C-5FC0-436B-9C08-6B060A450758}" type="datetimeFigureOut">
              <a:rPr lang="ru-RU" smtClean="0"/>
              <a:t>06.11.2023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A26F3F-97DA-474E-A7DF-A93AC0F719B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1489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13" Type="http://schemas.microsoft.com/office/2007/relationships/diagramDrawing" Target="../diagrams/drawing5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4.xml"/><Relationship Id="rId12" Type="http://schemas.openxmlformats.org/officeDocument/2006/relationships/diagramColors" Target="../diagrams/colors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4.xml"/><Relationship Id="rId11" Type="http://schemas.openxmlformats.org/officeDocument/2006/relationships/diagramQuickStyle" Target="../diagrams/quickStyle5.xml"/><Relationship Id="rId5" Type="http://schemas.openxmlformats.org/officeDocument/2006/relationships/diagramLayout" Target="../diagrams/layout4.xml"/><Relationship Id="rId10" Type="http://schemas.openxmlformats.org/officeDocument/2006/relationships/diagramLayout" Target="../diagrams/layout5.xml"/><Relationship Id="rId4" Type="http://schemas.openxmlformats.org/officeDocument/2006/relationships/diagramData" Target="../diagrams/data4.xml"/><Relationship Id="rId9" Type="http://schemas.openxmlformats.org/officeDocument/2006/relationships/diagramData" Target="../diagrams/data5.xml"/></Relationships>
</file>

<file path=ppt/slides/_rels/slide1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13" Type="http://schemas.microsoft.com/office/2007/relationships/diagramDrawing" Target="../diagrams/drawing7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6.xml"/><Relationship Id="rId12" Type="http://schemas.openxmlformats.org/officeDocument/2006/relationships/diagramColors" Target="../diagrams/colors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6.xml"/><Relationship Id="rId11" Type="http://schemas.openxmlformats.org/officeDocument/2006/relationships/diagramQuickStyle" Target="../diagrams/quickStyle7.xml"/><Relationship Id="rId5" Type="http://schemas.openxmlformats.org/officeDocument/2006/relationships/diagramLayout" Target="../diagrams/layout6.xml"/><Relationship Id="rId10" Type="http://schemas.openxmlformats.org/officeDocument/2006/relationships/diagramLayout" Target="../diagrams/layout7.xml"/><Relationship Id="rId4" Type="http://schemas.openxmlformats.org/officeDocument/2006/relationships/diagramData" Target="../diagrams/data6.xml"/><Relationship Id="rId9" Type="http://schemas.openxmlformats.org/officeDocument/2006/relationships/diagramData" Target="../diagrams/data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404945"/>
            <a:ext cx="2453054" cy="24530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4631" y="626898"/>
            <a:ext cx="1749670" cy="1103451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2091891" y="2315896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Специфика развития технологического предпринимательства</a:t>
            </a:r>
          </a:p>
        </p:txBody>
      </p:sp>
    </p:spTree>
    <p:extLst>
      <p:ext uri="{BB962C8B-B14F-4D97-AF65-F5344CB8AC3E}">
        <p14:creationId xmlns:p14="http://schemas.microsoft.com/office/powerpoint/2010/main" val="41668450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404945"/>
            <a:ext cx="2453054" cy="24530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4631" y="626898"/>
            <a:ext cx="1749670" cy="1103451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8956431" cy="1325563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Как формируется мода на примере: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технологии: «Умный город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» в мире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3" name="Объект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6944719"/>
              </p:ext>
            </p:extLst>
          </p:nvPr>
        </p:nvGraphicFramePr>
        <p:xfrm>
          <a:off x="1742172" y="1825624"/>
          <a:ext cx="9611627" cy="48639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7119627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404945"/>
            <a:ext cx="2453054" cy="24530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4631" y="626898"/>
            <a:ext cx="1749670" cy="1103451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8956431" cy="1325563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Как формируется мода на примере: </a:t>
            </a:r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технологии: «Умный город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» в Челябинске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3" name="Объект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336241"/>
              </p:ext>
            </p:extLst>
          </p:nvPr>
        </p:nvGraphicFramePr>
        <p:xfrm>
          <a:off x="1742172" y="1825624"/>
          <a:ext cx="9611627" cy="48639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41804232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404945"/>
            <a:ext cx="2453054" cy="24530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4631" y="626898"/>
            <a:ext cx="1749670" cy="1103451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8956431" cy="1325563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«Умный город» - личная история 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685924" y="1825625"/>
            <a:ext cx="9667875" cy="435133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 201</a:t>
            </a:r>
            <a:r>
              <a:rPr lang="en-US" dirty="0" smtClean="0"/>
              <a:t>7</a:t>
            </a:r>
            <a:r>
              <a:rPr lang="ru-RU" dirty="0" smtClean="0"/>
              <a:t> </a:t>
            </a:r>
            <a:r>
              <a:rPr lang="ru-RU" dirty="0" smtClean="0"/>
              <a:t>два года как пишут в СМИ информацию </a:t>
            </a:r>
            <a:r>
              <a:rPr lang="ru-RU" dirty="0" smtClean="0"/>
              <a:t>о том </a:t>
            </a:r>
            <a:r>
              <a:rPr lang="ru-RU" dirty="0" smtClean="0"/>
              <a:t>что драйвером развития экономики станет технология </a:t>
            </a:r>
            <a:r>
              <a:rPr lang="ru-RU" dirty="0" smtClean="0"/>
              <a:t>«Умный город</a:t>
            </a:r>
            <a:r>
              <a:rPr lang="ru-RU" dirty="0" smtClean="0"/>
              <a:t>». </a:t>
            </a:r>
          </a:p>
          <a:p>
            <a:r>
              <a:rPr lang="ru-RU" dirty="0" smtClean="0"/>
              <a:t>2018 </a:t>
            </a:r>
            <a:r>
              <a:rPr lang="ru-RU" dirty="0" smtClean="0"/>
              <a:t>год заявляется что Челябинск к саммитам ШОС и БРИКС станет «Умным городом»</a:t>
            </a:r>
          </a:p>
          <a:p>
            <a:r>
              <a:rPr lang="ru-RU" dirty="0" smtClean="0"/>
              <a:t>В 2019 году </a:t>
            </a:r>
            <a:r>
              <a:rPr lang="en-US" dirty="0" smtClean="0"/>
              <a:t>IT-</a:t>
            </a:r>
            <a:r>
              <a:rPr lang="ru-RU" dirty="0" smtClean="0"/>
              <a:t>компания </a:t>
            </a:r>
            <a:r>
              <a:rPr lang="en-US" dirty="0" smtClean="0"/>
              <a:t>UPME </a:t>
            </a:r>
            <a:r>
              <a:rPr lang="ru-RU" dirty="0" smtClean="0"/>
              <a:t>запуск</a:t>
            </a:r>
            <a:r>
              <a:rPr lang="ru-RU" dirty="0" smtClean="0"/>
              <a:t>ает</a:t>
            </a:r>
            <a:r>
              <a:rPr lang="ru-RU" dirty="0" smtClean="0"/>
              <a:t> проект по </a:t>
            </a:r>
            <a:r>
              <a:rPr lang="ru-RU" dirty="0" smtClean="0"/>
              <a:t>автоматизации городских парковок </a:t>
            </a:r>
            <a:r>
              <a:rPr lang="en-US" dirty="0" smtClean="0"/>
              <a:t>Start Light </a:t>
            </a:r>
            <a:r>
              <a:rPr lang="ru-RU" dirty="0" smtClean="0"/>
              <a:t>с </a:t>
            </a:r>
            <a:r>
              <a:rPr lang="ru-RU" dirty="0" smtClean="0"/>
              <a:t>прицелом на «Умный город</a:t>
            </a:r>
            <a:r>
              <a:rPr lang="ru-RU" dirty="0" smtClean="0"/>
              <a:t>» </a:t>
            </a:r>
            <a:endParaRPr lang="ru-RU" dirty="0" smtClean="0"/>
          </a:p>
          <a:p>
            <a:r>
              <a:rPr lang="ru-RU" dirty="0" smtClean="0"/>
              <a:t>В 2020 был запущен пилот в рамках интерактивной выставки и </a:t>
            </a:r>
            <a:r>
              <a:rPr lang="ru-RU" dirty="0" smtClean="0"/>
              <a:t>демо</a:t>
            </a:r>
            <a:r>
              <a:rPr lang="en-US" dirty="0" smtClean="0"/>
              <a:t>-</a:t>
            </a:r>
            <a:r>
              <a:rPr lang="ru-RU" dirty="0" smtClean="0"/>
              <a:t>центра </a:t>
            </a:r>
            <a:r>
              <a:rPr lang="en-US" dirty="0" smtClean="0"/>
              <a:t>smart-</a:t>
            </a:r>
            <a:r>
              <a:rPr lang="ru-RU" dirty="0" smtClean="0"/>
              <a:t>технологий для «Умного города» на территории ЧРЗ</a:t>
            </a:r>
            <a:r>
              <a:rPr lang="ru-RU" cap="all" dirty="0" smtClean="0"/>
              <a:t> «</a:t>
            </a:r>
            <a:r>
              <a:rPr lang="ru-RU" dirty="0" smtClean="0"/>
              <a:t>Полёт»</a:t>
            </a:r>
          </a:p>
          <a:p>
            <a:r>
              <a:rPr lang="ru-RU" dirty="0" smtClean="0"/>
              <a:t>В 2020 году финалист премии «Человек года» </a:t>
            </a:r>
            <a:r>
              <a:rPr lang="ru-RU" dirty="0" smtClean="0"/>
              <a:t>по версии журнала «Деловой квартал» </a:t>
            </a:r>
            <a:r>
              <a:rPr lang="ru-RU" dirty="0" smtClean="0"/>
              <a:t>со своим </a:t>
            </a:r>
            <a:r>
              <a:rPr lang="ru-RU" dirty="0" smtClean="0"/>
              <a:t>стар</a:t>
            </a:r>
            <a:r>
              <a:rPr lang="ru-RU" dirty="0" smtClean="0"/>
              <a:t>т</a:t>
            </a:r>
            <a:r>
              <a:rPr lang="ru-RU" dirty="0" smtClean="0"/>
              <a:t>апом</a:t>
            </a:r>
            <a:r>
              <a:rPr lang="ru-RU" dirty="0" smtClean="0"/>
              <a:t> по умной парковке.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59004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404945"/>
            <a:ext cx="2453054" cy="24530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4631" y="626898"/>
            <a:ext cx="1749670" cy="1103451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8956431" cy="1325563"/>
          </a:xfrm>
        </p:spPr>
        <p:txBody>
          <a:bodyPr>
            <a:noAutofit/>
          </a:bodyPr>
          <a:lstStyle/>
          <a:p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Л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ичная ошибка выжившего с «Умным городом»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785257" y="1992123"/>
            <a:ext cx="9759043" cy="4034208"/>
          </a:xfrm>
        </p:spPr>
        <p:txBody>
          <a:bodyPr>
            <a:normAutofit/>
          </a:bodyPr>
          <a:lstStyle/>
          <a:p>
            <a:r>
              <a:rPr lang="ru-RU" dirty="0" smtClean="0"/>
              <a:t>Рынок (муниципалитеты) не готов был покупать отдельные технологии, рынку нужны готовые решения.</a:t>
            </a:r>
          </a:p>
          <a:p>
            <a:r>
              <a:rPr lang="ru-RU" dirty="0" smtClean="0"/>
              <a:t>Стартапы не способны объединяться в консорциумы чтобы предлагать готовые решения </a:t>
            </a:r>
          </a:p>
          <a:p>
            <a:r>
              <a:rPr lang="ru-RU" dirty="0" smtClean="0"/>
              <a:t>Стартапы не пытаются продать свою проверенную пилотированием технологию более крупным корпорациям. </a:t>
            </a:r>
          </a:p>
          <a:p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60595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404945"/>
            <a:ext cx="2453054" cy="24530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4631" y="626898"/>
            <a:ext cx="1749670" cy="1103451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Долина смерти инноваций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half" idx="1"/>
          </p:nvPr>
        </p:nvPicPr>
        <p:blipFill rotWithShape="1">
          <a:blip r:embed="rId4"/>
          <a:srcRect b="986"/>
          <a:stretch/>
        </p:blipFill>
        <p:spPr>
          <a:xfrm>
            <a:off x="2752725" y="1730349"/>
            <a:ext cx="8601075" cy="4649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3507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404945"/>
            <a:ext cx="2453054" cy="24530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4631" y="626898"/>
            <a:ext cx="1749670" cy="1103451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Долина смерти инноваций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4"/>
          <a:stretch>
            <a:fillRect/>
          </a:stretch>
        </p:blipFill>
        <p:spPr>
          <a:xfrm>
            <a:off x="2647949" y="1952461"/>
            <a:ext cx="7934325" cy="4541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7277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404945"/>
            <a:ext cx="2453054" cy="24530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4631" y="626898"/>
            <a:ext cx="1749670" cy="1103451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Долина смерти инноваций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4"/>
          <a:stretch>
            <a:fillRect/>
          </a:stretch>
        </p:blipFill>
        <p:spPr>
          <a:xfrm>
            <a:off x="2609850" y="2113558"/>
            <a:ext cx="8305800" cy="4582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9932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404945"/>
            <a:ext cx="2453054" cy="24530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4631" y="626898"/>
            <a:ext cx="1749670" cy="1103451"/>
          </a:xfrm>
          <a:prstGeom prst="rect">
            <a:avLst/>
          </a:prstGeom>
        </p:spPr>
      </p:pic>
      <p:sp>
        <p:nvSpPr>
          <p:cNvPr id="5" name="Заголовок 3"/>
          <p:cNvSpPr txBox="1">
            <a:spLocks/>
          </p:cNvSpPr>
          <p:nvPr/>
        </p:nvSpPr>
        <p:spPr>
          <a:xfrm>
            <a:off x="838200" y="365125"/>
            <a:ext cx="8810897" cy="132556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Стратегии для технологических предпринимателей</a:t>
            </a: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422021605"/>
              </p:ext>
            </p:extLst>
          </p:nvPr>
        </p:nvGraphicFramePr>
        <p:xfrm>
          <a:off x="2032000" y="1730349"/>
          <a:ext cx="7617098" cy="1708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4019860486"/>
              </p:ext>
            </p:extLst>
          </p:nvPr>
        </p:nvGraphicFramePr>
        <p:xfrm>
          <a:off x="2031998" y="4404945"/>
          <a:ext cx="7617099" cy="1708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443976" y="1096837"/>
            <a:ext cx="2552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Технологический рывок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089963" y="3868641"/>
            <a:ext cx="32607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Притяжение рынка (притяжение спроса)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794631" y="2399771"/>
            <a:ext cx="19782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Потребность</a:t>
            </a:r>
            <a:r>
              <a:rPr lang="ru-RU" sz="2400" dirty="0"/>
              <a:t>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794631" y="4658868"/>
            <a:ext cx="19782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Выраженная потребность рынка</a:t>
            </a:r>
            <a:r>
              <a:rPr lang="ru-RU" sz="2400" dirty="0" smtClean="0"/>
              <a:t>?</a:t>
            </a:r>
            <a:endParaRPr lang="ru-RU" sz="2400" dirty="0"/>
          </a:p>
        </p:txBody>
      </p:sp>
      <p:sp>
        <p:nvSpPr>
          <p:cNvPr id="13" name="Стрелка вверх 12"/>
          <p:cNvSpPr/>
          <p:nvPr/>
        </p:nvSpPr>
        <p:spPr>
          <a:xfrm>
            <a:off x="8350690" y="5894099"/>
            <a:ext cx="537335" cy="461665"/>
          </a:xfrm>
          <a:prstGeom prst="upArrow">
            <a:avLst/>
          </a:prstGeom>
          <a:solidFill>
            <a:srgbClr val="B5CB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Стрелка вверх 13"/>
          <p:cNvSpPr/>
          <p:nvPr/>
        </p:nvSpPr>
        <p:spPr>
          <a:xfrm>
            <a:off x="5482455" y="5894099"/>
            <a:ext cx="537335" cy="461665"/>
          </a:xfrm>
          <a:prstGeom prst="upArrow">
            <a:avLst/>
          </a:prstGeom>
          <a:solidFill>
            <a:srgbClr val="B5CB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Стрелка вверх 14"/>
          <p:cNvSpPr/>
          <p:nvPr/>
        </p:nvSpPr>
        <p:spPr>
          <a:xfrm>
            <a:off x="2812502" y="5894099"/>
            <a:ext cx="537335" cy="461665"/>
          </a:xfrm>
          <a:prstGeom prst="upArrow">
            <a:avLst/>
          </a:prstGeom>
          <a:solidFill>
            <a:srgbClr val="B5CB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945852" y="6355396"/>
            <a:ext cx="8112673" cy="230833"/>
          </a:xfrm>
          <a:prstGeom prst="rect">
            <a:avLst/>
          </a:prstGeom>
          <a:solidFill>
            <a:srgbClr val="B5CB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 rot="5400000">
            <a:off x="10667048" y="6016665"/>
            <a:ext cx="545766" cy="230833"/>
          </a:xfrm>
          <a:prstGeom prst="rect">
            <a:avLst/>
          </a:prstGeom>
          <a:solidFill>
            <a:srgbClr val="B5CB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14475" y="1209675"/>
            <a:ext cx="10420350" cy="27813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809751" y="3364211"/>
            <a:ext cx="10125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Стратегию технологического рывка чаще всего могут себя позволить только крупные компании например Яндекс. Они разрабатывают технологию и долго внедряют её на рынок.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01730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404945"/>
            <a:ext cx="2453054" cy="24530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4631" y="626898"/>
            <a:ext cx="1749670" cy="1103451"/>
          </a:xfrm>
          <a:prstGeom prst="rect">
            <a:avLst/>
          </a:prstGeom>
        </p:spPr>
      </p:pic>
      <p:sp>
        <p:nvSpPr>
          <p:cNvPr id="5" name="Заголовок 3"/>
          <p:cNvSpPr txBox="1">
            <a:spLocks/>
          </p:cNvSpPr>
          <p:nvPr/>
        </p:nvSpPr>
        <p:spPr>
          <a:xfrm>
            <a:off x="838200" y="365125"/>
            <a:ext cx="8810897" cy="132556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Стратегии для технологических предпринимателей</a:t>
            </a: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422021605"/>
              </p:ext>
            </p:extLst>
          </p:nvPr>
        </p:nvGraphicFramePr>
        <p:xfrm>
          <a:off x="2032000" y="1730349"/>
          <a:ext cx="7617098" cy="1708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4019860486"/>
              </p:ext>
            </p:extLst>
          </p:nvPr>
        </p:nvGraphicFramePr>
        <p:xfrm>
          <a:off x="2031998" y="4404945"/>
          <a:ext cx="7617099" cy="1708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443976" y="1096837"/>
            <a:ext cx="2552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Технологический рывок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089963" y="3868641"/>
            <a:ext cx="32607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Притяжение рынка (притяжение спроса)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794631" y="2399771"/>
            <a:ext cx="19782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Потребность</a:t>
            </a:r>
            <a:r>
              <a:rPr lang="ru-RU" sz="2400" dirty="0"/>
              <a:t>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794631" y="4658868"/>
            <a:ext cx="19782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Выраженная потребность рынка</a:t>
            </a:r>
            <a:r>
              <a:rPr lang="ru-RU" sz="2400" dirty="0" smtClean="0"/>
              <a:t>?</a:t>
            </a:r>
            <a:endParaRPr lang="ru-RU" sz="2400" dirty="0"/>
          </a:p>
        </p:txBody>
      </p:sp>
      <p:sp>
        <p:nvSpPr>
          <p:cNvPr id="13" name="Стрелка вверх 12"/>
          <p:cNvSpPr/>
          <p:nvPr/>
        </p:nvSpPr>
        <p:spPr>
          <a:xfrm>
            <a:off x="8350690" y="5894099"/>
            <a:ext cx="537335" cy="461665"/>
          </a:xfrm>
          <a:prstGeom prst="upArrow">
            <a:avLst/>
          </a:prstGeom>
          <a:solidFill>
            <a:srgbClr val="B5CB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Стрелка вверх 13"/>
          <p:cNvSpPr/>
          <p:nvPr/>
        </p:nvSpPr>
        <p:spPr>
          <a:xfrm>
            <a:off x="5482455" y="5894099"/>
            <a:ext cx="537335" cy="461665"/>
          </a:xfrm>
          <a:prstGeom prst="upArrow">
            <a:avLst/>
          </a:prstGeom>
          <a:solidFill>
            <a:srgbClr val="B5CB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Стрелка вверх 14"/>
          <p:cNvSpPr/>
          <p:nvPr/>
        </p:nvSpPr>
        <p:spPr>
          <a:xfrm>
            <a:off x="2812502" y="5894099"/>
            <a:ext cx="537335" cy="461665"/>
          </a:xfrm>
          <a:prstGeom prst="upArrow">
            <a:avLst/>
          </a:prstGeom>
          <a:solidFill>
            <a:srgbClr val="B5CB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945852" y="6355396"/>
            <a:ext cx="8112673" cy="230833"/>
          </a:xfrm>
          <a:prstGeom prst="rect">
            <a:avLst/>
          </a:prstGeom>
          <a:solidFill>
            <a:srgbClr val="B5CB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 rot="5400000">
            <a:off x="10667048" y="6016665"/>
            <a:ext cx="545766" cy="230833"/>
          </a:xfrm>
          <a:prstGeom prst="rect">
            <a:avLst/>
          </a:prstGeom>
          <a:solidFill>
            <a:srgbClr val="B5CB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13732" y="3364211"/>
            <a:ext cx="10420350" cy="328547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809751" y="3364211"/>
            <a:ext cx="10125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Стартапы вынуждены за очень короткий срок проверять свои гипотезы для того, чтобы сформировать бизнес модель.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45732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404945"/>
            <a:ext cx="2453054" cy="24530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4631" y="626898"/>
            <a:ext cx="1749670" cy="1103451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38200" y="365125"/>
            <a:ext cx="8956431" cy="1325563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Портрет успешного 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стартапера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1762124" y="1825625"/>
            <a:ext cx="9591675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/>
              <a:t>С</a:t>
            </a:r>
            <a:r>
              <a:rPr lang="ru-RU" sz="3200" dirty="0" smtClean="0"/>
              <a:t>редний </a:t>
            </a:r>
            <a:r>
              <a:rPr lang="ru-RU" sz="3200" dirty="0"/>
              <a:t>возраст основателей успешных стартапов приходится на начало пятого десятка</a:t>
            </a:r>
            <a:r>
              <a:rPr lang="ru-RU" sz="3200" dirty="0" smtClean="0"/>
              <a:t>.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Если говорить о </a:t>
            </a:r>
            <a:r>
              <a:rPr lang="ru-RU" dirty="0" smtClean="0"/>
              <a:t>стратапах</a:t>
            </a:r>
            <a:r>
              <a:rPr lang="ru-RU" dirty="0" smtClean="0"/>
              <a:t> занимающихся </a:t>
            </a:r>
            <a:r>
              <a:rPr lang="ru-RU" dirty="0"/>
              <a:t>разработкой программного обеспечения, средний возраст </a:t>
            </a:r>
            <a:r>
              <a:rPr lang="ru-RU" dirty="0" smtClean="0"/>
              <a:t>– 40 лет </a:t>
            </a:r>
          </a:p>
          <a:p>
            <a:r>
              <a:rPr lang="ru-RU" dirty="0"/>
              <a:t>Если говорить о </a:t>
            </a:r>
            <a:r>
              <a:rPr lang="ru-RU" dirty="0"/>
              <a:t>стратапах</a:t>
            </a:r>
            <a:r>
              <a:rPr lang="ru-RU" dirty="0"/>
              <a:t> </a:t>
            </a:r>
            <a:r>
              <a:rPr lang="ru-RU" dirty="0" smtClean="0"/>
              <a:t>работающих в нефтегазовых </a:t>
            </a:r>
            <a:r>
              <a:rPr lang="ru-RU" dirty="0"/>
              <a:t>или </a:t>
            </a:r>
            <a:r>
              <a:rPr lang="ru-RU" dirty="0" smtClean="0"/>
              <a:t>биотехнических сферах – 47 лет</a:t>
            </a:r>
          </a:p>
        </p:txBody>
      </p:sp>
    </p:spTree>
    <p:extLst>
      <p:ext uri="{BB962C8B-B14F-4D97-AF65-F5344CB8AC3E}">
        <p14:creationId xmlns:p14="http://schemas.microsoft.com/office/powerpoint/2010/main" val="2816952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404945"/>
            <a:ext cx="2453054" cy="24530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4631" y="626898"/>
            <a:ext cx="1749670" cy="1103451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8956431" cy="1325563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Что такое технологическое предпринимательство?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785257" y="3105149"/>
            <a:ext cx="9759043" cy="29211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/>
              <a:t>Технологическое предпринимательство</a:t>
            </a:r>
            <a:r>
              <a:rPr lang="ru-RU" dirty="0"/>
              <a:t> — создание нового бизнеса, в основу устойчивого конкурентного преимущества которого </a:t>
            </a:r>
            <a:r>
              <a:rPr lang="ru-RU" dirty="0" smtClean="0"/>
              <a:t>положена инновационная высокотехнологичная (наукоёмкая) идея.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0825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404945"/>
            <a:ext cx="2453054" cy="24530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4631" y="626898"/>
            <a:ext cx="1749670" cy="1103451"/>
          </a:xfrm>
          <a:prstGeom prst="rect">
            <a:avLst/>
          </a:prstGeom>
        </p:spPr>
      </p:pic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1762124" y="1825625"/>
            <a:ext cx="9591675" cy="4351338"/>
          </a:xfrm>
        </p:spPr>
        <p:txBody>
          <a:bodyPr>
            <a:normAutofit/>
          </a:bodyPr>
          <a:lstStyle/>
          <a:p>
            <a:pPr fontAlgn="base"/>
            <a:r>
              <a:rPr lang="ru-RU" dirty="0" smtClean="0"/>
              <a:t>Стив </a:t>
            </a:r>
            <a:r>
              <a:rPr lang="ru-RU" dirty="0"/>
              <a:t>Джобс и </a:t>
            </a:r>
            <a:r>
              <a:rPr lang="ru-RU" dirty="0"/>
              <a:t>Apple</a:t>
            </a:r>
            <a:r>
              <a:rPr lang="ru-RU" dirty="0"/>
              <a:t> представили самый прибыльный продукт компании - </a:t>
            </a:r>
            <a:r>
              <a:rPr lang="ru-RU" dirty="0"/>
              <a:t>iPhone</a:t>
            </a:r>
            <a:r>
              <a:rPr lang="ru-RU" dirty="0"/>
              <a:t>, когда Джобсу было 52 </a:t>
            </a:r>
            <a:r>
              <a:rPr lang="ru-RU" dirty="0" smtClean="0"/>
              <a:t>года</a:t>
            </a:r>
            <a:r>
              <a:rPr lang="ru-RU" dirty="0" smtClean="0"/>
              <a:t>, а создал свой первый продукт когда было 21 год.</a:t>
            </a:r>
            <a:endParaRPr lang="ru-RU" dirty="0" smtClean="0"/>
          </a:p>
          <a:p>
            <a:pPr fontAlgn="base"/>
            <a:endParaRPr lang="ru-RU" dirty="0"/>
          </a:p>
          <a:p>
            <a:pPr marL="0" indent="0" fontAlgn="base">
              <a:buNone/>
            </a:pPr>
            <a:endParaRPr lang="ru-RU" dirty="0"/>
          </a:p>
          <a:p>
            <a:pPr fontAlgn="base"/>
            <a:r>
              <a:rPr lang="ru-RU" dirty="0"/>
              <a:t>Джефф</a:t>
            </a:r>
            <a:r>
              <a:rPr lang="ru-RU" dirty="0"/>
              <a:t> </a:t>
            </a:r>
            <a:r>
              <a:rPr lang="ru-RU" dirty="0"/>
              <a:t>Безос</a:t>
            </a:r>
            <a:r>
              <a:rPr lang="ru-RU" dirty="0"/>
              <a:t> и </a:t>
            </a:r>
            <a:r>
              <a:rPr lang="ru-RU" dirty="0"/>
              <a:t>Amazon</a:t>
            </a:r>
            <a:r>
              <a:rPr lang="ru-RU" dirty="0"/>
              <a:t> вышли далеко за рамки продаж книг в Интернете и достигли самых высоких темпов роста рыночной капитализации, когда </a:t>
            </a:r>
            <a:r>
              <a:rPr lang="ru-RU" dirty="0"/>
              <a:t>Безосу</a:t>
            </a:r>
            <a:r>
              <a:rPr lang="ru-RU" dirty="0"/>
              <a:t> было 45 </a:t>
            </a:r>
            <a:r>
              <a:rPr lang="ru-RU" dirty="0" smtClean="0"/>
              <a:t>лет, а создал </a:t>
            </a:r>
            <a:r>
              <a:rPr lang="ru-RU" dirty="0"/>
              <a:t>он </a:t>
            </a:r>
            <a:r>
              <a:rPr lang="ru-RU" dirty="0" err="1" smtClean="0"/>
              <a:t>Amazon</a:t>
            </a:r>
            <a:r>
              <a:rPr lang="ru-RU" dirty="0" smtClean="0"/>
              <a:t> когда ему было 30 лет.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28323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404945"/>
            <a:ext cx="2453054" cy="24530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4631" y="626898"/>
            <a:ext cx="1749670" cy="1103451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38200" y="365125"/>
            <a:ext cx="8956431" cy="1325563"/>
          </a:xfrm>
        </p:spPr>
        <p:txBody>
          <a:bodyPr>
            <a:noAutofit/>
          </a:bodyPr>
          <a:lstStyle/>
          <a:p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Менторство</a:t>
            </a: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 – как способ повышения уровня выживаемости стартапов</a:t>
            </a: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1762124" y="1825625"/>
            <a:ext cx="9591675" cy="4351338"/>
          </a:xfrm>
        </p:spPr>
        <p:txBody>
          <a:bodyPr>
            <a:normAutofit/>
          </a:bodyPr>
          <a:lstStyle/>
          <a:p>
            <a:pPr fontAlgn="base"/>
            <a:r>
              <a:rPr lang="ru-RU" dirty="0" smtClean="0"/>
              <a:t>Ментор подскажет о том как избежать основных ошибок </a:t>
            </a:r>
          </a:p>
          <a:p>
            <a:pPr fontAlgn="base"/>
            <a:r>
              <a:rPr lang="ru-RU" dirty="0" smtClean="0"/>
              <a:t>Ментор уже обладает навыками работы либо в крупных корпорациях либо имел опыт запуска собственного бизнеса поэтому может подсказать как не допустить управленческих ошибок, а так же найти точки роста и повысить эффективность. </a:t>
            </a:r>
          </a:p>
          <a:p>
            <a:pPr fontAlgn="base"/>
            <a:r>
              <a:rPr lang="ru-RU" dirty="0" smtClean="0"/>
              <a:t>Ментор понимает как работает рынок в данный момент и поэтому поможет с коммерциализацией проекта </a:t>
            </a:r>
          </a:p>
          <a:p>
            <a:pPr fontAlgn="base"/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38310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404945"/>
            <a:ext cx="2453054" cy="24530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4631" y="626898"/>
            <a:ext cx="1749670" cy="1103451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8200" y="365125"/>
            <a:ext cx="8956431" cy="1325563"/>
          </a:xfrm>
        </p:spPr>
        <p:txBody>
          <a:bodyPr/>
          <a:lstStyle/>
          <a:p>
            <a:r>
              <a:rPr lang="ru-RU" dirty="0" smtClean="0"/>
              <a:t>Преимущества статуса участника фонда Сколково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1666874" y="1825625"/>
            <a:ext cx="4352925" cy="4351338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/>
              <a:t>НАЛОГОВЫЕ И ТАМОЖЕННЫЕ </a:t>
            </a:r>
            <a:r>
              <a:rPr lang="ru-RU" dirty="0" smtClean="0"/>
              <a:t>ЛЬГОТЫ</a:t>
            </a:r>
          </a:p>
          <a:p>
            <a:pPr lvl="1"/>
            <a:r>
              <a:rPr lang="ru-RU" dirty="0" smtClean="0"/>
              <a:t>Налог на прибыль – 0%</a:t>
            </a:r>
          </a:p>
          <a:p>
            <a:pPr lvl="1"/>
            <a:r>
              <a:rPr lang="ru-RU" dirty="0" smtClean="0"/>
              <a:t>НДС (по выбору) – 0%</a:t>
            </a:r>
          </a:p>
          <a:p>
            <a:pPr lvl="1"/>
            <a:r>
              <a:rPr lang="ru-RU" dirty="0" smtClean="0"/>
              <a:t>Налог на имущество – 0%</a:t>
            </a:r>
          </a:p>
          <a:p>
            <a:pPr lvl="1"/>
            <a:r>
              <a:rPr lang="ru-RU" dirty="0"/>
              <a:t>• Страховые взносы – 15% + возмещение до 7.6</a:t>
            </a:r>
            <a:r>
              <a:rPr lang="ru-RU" dirty="0" smtClean="0"/>
              <a:t>%</a:t>
            </a:r>
          </a:p>
          <a:p>
            <a:pPr lvl="1"/>
            <a:r>
              <a:rPr lang="ru-RU" dirty="0"/>
              <a:t>Таможенные пошлины и ввозной НДС – 0</a:t>
            </a:r>
            <a:r>
              <a:rPr lang="ru-RU" dirty="0" smtClean="0"/>
              <a:t>%</a:t>
            </a:r>
          </a:p>
          <a:p>
            <a:pPr marL="0" indent="0">
              <a:buNone/>
            </a:pPr>
            <a:r>
              <a:rPr lang="ru-RU" dirty="0"/>
              <a:t>ГРАНТОВАЯ </a:t>
            </a:r>
            <a:r>
              <a:rPr lang="ru-RU" dirty="0" smtClean="0"/>
              <a:t>ПОДДЕРЖКА</a:t>
            </a:r>
          </a:p>
          <a:p>
            <a:pPr lvl="1"/>
            <a:r>
              <a:rPr lang="ru-RU" dirty="0" smtClean="0"/>
              <a:t>до </a:t>
            </a:r>
            <a:r>
              <a:rPr lang="ru-RU" dirty="0"/>
              <a:t>4 млн руб. ежегодно (до 16 млн. руб. за 10 лет) – </a:t>
            </a:r>
            <a:r>
              <a:rPr lang="ru-RU" dirty="0" smtClean="0"/>
              <a:t>микрогранты</a:t>
            </a:r>
            <a:endParaRPr lang="ru-RU" dirty="0" smtClean="0"/>
          </a:p>
          <a:p>
            <a:pPr lvl="1"/>
            <a:r>
              <a:rPr lang="ru-RU" dirty="0"/>
              <a:t>до 7 млн руб. – грант на пилотное внедрение </a:t>
            </a:r>
            <a:r>
              <a:rPr lang="ru-RU" dirty="0" smtClean="0"/>
              <a:t>продукта</a:t>
            </a:r>
          </a:p>
          <a:p>
            <a:pPr lvl="1"/>
            <a:r>
              <a:rPr lang="ru-RU" dirty="0"/>
              <a:t>до 20 млн руб. – возмещение инвестиций </a:t>
            </a:r>
            <a:r>
              <a:rPr lang="ru-RU" dirty="0" smtClean="0"/>
              <a:t>бизнес-ангелу</a:t>
            </a:r>
          </a:p>
          <a:p>
            <a:pPr lvl="1"/>
            <a:r>
              <a:rPr lang="ru-RU" dirty="0"/>
              <a:t>до 700 млн руб. – целевые ИТ, ИИ, «Микроэлектроника</a:t>
            </a:r>
            <a:r>
              <a:rPr lang="ru-RU" dirty="0" smtClean="0"/>
              <a:t>»</a:t>
            </a:r>
          </a:p>
          <a:p>
            <a:pPr marL="0" indent="0">
              <a:buNone/>
            </a:pPr>
            <a:r>
              <a:rPr lang="ru-RU" dirty="0"/>
              <a:t>ЛЬГОТНЫЕ ЗАКУПКИ И ОБОРОТНЫЕ </a:t>
            </a:r>
            <a:r>
              <a:rPr lang="ru-RU" dirty="0" smtClean="0"/>
              <a:t>СРЕДСТВА</a:t>
            </a:r>
          </a:p>
          <a:p>
            <a:pPr lvl="1"/>
            <a:r>
              <a:rPr lang="ru-RU" dirty="0"/>
              <a:t>Каждый участник Сколково = </a:t>
            </a:r>
            <a:r>
              <a:rPr lang="ru-RU" dirty="0" smtClean="0"/>
              <a:t>МСП</a:t>
            </a:r>
          </a:p>
          <a:p>
            <a:pPr lvl="1"/>
            <a:r>
              <a:rPr lang="ru-RU" dirty="0"/>
              <a:t>Специальные процедуры закупок у МСП в </a:t>
            </a:r>
            <a:r>
              <a:rPr lang="ru-RU" dirty="0"/>
              <a:t>т.ч</a:t>
            </a:r>
            <a:r>
              <a:rPr lang="ru-RU" dirty="0"/>
              <a:t>. </a:t>
            </a:r>
            <a:r>
              <a:rPr lang="ru-RU" dirty="0" err="1" smtClean="0"/>
              <a:t>Россети</a:t>
            </a:r>
            <a:endParaRPr lang="ru-RU" dirty="0" smtClean="0"/>
          </a:p>
          <a:p>
            <a:pPr lvl="1"/>
            <a:r>
              <a:rPr lang="ru-RU" dirty="0"/>
              <a:t>Льготные кредитные линии, обеспечение </a:t>
            </a:r>
            <a:r>
              <a:rPr lang="ru-RU" dirty="0" smtClean="0"/>
              <a:t>МСП</a:t>
            </a:r>
          </a:p>
          <a:p>
            <a:pPr lvl="1"/>
            <a:r>
              <a:rPr lang="ru-RU" dirty="0" smtClean="0"/>
              <a:t>Программы </a:t>
            </a:r>
            <a:r>
              <a:rPr lang="ru-RU" dirty="0"/>
              <a:t>лизинга</a:t>
            </a: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/>
              <a:t>ПОДДЕРЖКА В РАЗВИТИИ </a:t>
            </a:r>
            <a:r>
              <a:rPr lang="ru-RU" dirty="0" smtClean="0"/>
              <a:t>БИЗНЕСА</a:t>
            </a:r>
          </a:p>
          <a:p>
            <a:pPr lvl="1"/>
            <a:r>
              <a:rPr lang="ru-RU" dirty="0"/>
              <a:t>Корпоративная акселерация в компаниях – до 20 акселераторов в </a:t>
            </a:r>
            <a:r>
              <a:rPr lang="ru-RU" dirty="0" smtClean="0"/>
              <a:t>год</a:t>
            </a:r>
          </a:p>
          <a:p>
            <a:pPr lvl="1"/>
            <a:r>
              <a:rPr lang="ru-RU" dirty="0"/>
              <a:t>Подбор и работа с менторами от стартапов и от </a:t>
            </a:r>
            <a:r>
              <a:rPr lang="ru-RU" dirty="0" smtClean="0"/>
              <a:t>индустрии</a:t>
            </a:r>
          </a:p>
          <a:p>
            <a:pPr lvl="1"/>
            <a:r>
              <a:rPr lang="ru-RU" dirty="0"/>
              <a:t>Венчурные инвесторы и бизнес-ангелы </a:t>
            </a:r>
            <a:endParaRPr lang="ru-RU" dirty="0" smtClean="0"/>
          </a:p>
          <a:p>
            <a:pPr lvl="1"/>
            <a:r>
              <a:rPr lang="ru-RU" dirty="0"/>
              <a:t>Реклама, PR и GR в сообществе и </a:t>
            </a:r>
            <a:r>
              <a:rPr lang="ru-RU" dirty="0" smtClean="0"/>
              <a:t>шире</a:t>
            </a:r>
          </a:p>
          <a:p>
            <a:pPr lvl="1"/>
            <a:r>
              <a:rPr lang="ru-RU" dirty="0"/>
              <a:t>Поддержка развития бизнеса – контакты, подборки, </a:t>
            </a:r>
            <a:r>
              <a:rPr lang="ru-RU" dirty="0" smtClean="0"/>
              <a:t>переговоры</a:t>
            </a:r>
          </a:p>
          <a:p>
            <a:pPr lvl="1"/>
            <a:r>
              <a:rPr lang="ru-RU" dirty="0"/>
              <a:t>Производственные кооперации и цепочки </a:t>
            </a:r>
            <a:r>
              <a:rPr lang="ru-RU" dirty="0" smtClean="0"/>
              <a:t>поставок</a:t>
            </a:r>
            <a:endParaRPr lang="ru-RU" dirty="0" smtClean="0"/>
          </a:p>
          <a:p>
            <a:pPr lvl="1"/>
            <a:r>
              <a:rPr lang="ru-RU" dirty="0"/>
              <a:t>Пилотная площадка в </a:t>
            </a:r>
            <a:r>
              <a:rPr lang="ru-RU" dirty="0" smtClean="0"/>
              <a:t>Сколково</a:t>
            </a:r>
          </a:p>
          <a:p>
            <a:pPr lvl="1"/>
            <a:r>
              <a:rPr lang="ru-RU" dirty="0"/>
              <a:t>Поддержка в других институтах </a:t>
            </a:r>
            <a:r>
              <a:rPr lang="ru-RU" dirty="0" smtClean="0"/>
              <a:t>развития</a:t>
            </a:r>
          </a:p>
          <a:p>
            <a:r>
              <a:rPr lang="ru-RU" dirty="0"/>
              <a:t>ДОСТУП К ИНФРАСТРУКТУРЕ И </a:t>
            </a:r>
            <a:r>
              <a:rPr lang="ru-RU" dirty="0" smtClean="0"/>
              <a:t>КОНСАЛТИНГ</a:t>
            </a:r>
          </a:p>
          <a:p>
            <a:pPr lvl="1"/>
            <a:r>
              <a:rPr lang="ru-RU" dirty="0"/>
              <a:t>Центры Коллективного Пользования, оборудованные лаборатории и </a:t>
            </a:r>
            <a:r>
              <a:rPr lang="ru-RU" dirty="0" smtClean="0"/>
              <a:t>мастерские</a:t>
            </a:r>
          </a:p>
          <a:p>
            <a:pPr lvl="1"/>
            <a:r>
              <a:rPr lang="ru-RU" dirty="0"/>
              <a:t>Консультации по сервисам «Сколково», других фондов </a:t>
            </a:r>
            <a:endParaRPr lang="ru-RU" dirty="0" smtClean="0"/>
          </a:p>
          <a:p>
            <a:pPr lvl="1"/>
            <a:r>
              <a:rPr lang="ru-RU" dirty="0"/>
              <a:t>Международные и национальные </a:t>
            </a:r>
            <a:r>
              <a:rPr lang="ru-RU" dirty="0" smtClean="0"/>
              <a:t>мероприятия</a:t>
            </a:r>
          </a:p>
          <a:p>
            <a:pPr lvl="1"/>
            <a:r>
              <a:rPr lang="ru-RU" dirty="0" err="1"/>
              <a:t>Коллаборация</a:t>
            </a:r>
            <a:r>
              <a:rPr lang="ru-RU" dirty="0"/>
              <a:t> с участниками, комплексные проекты </a:t>
            </a:r>
            <a:endParaRPr lang="ru-RU" dirty="0" smtClean="0"/>
          </a:p>
          <a:p>
            <a:pPr lvl="1"/>
            <a:r>
              <a:rPr lang="ru-RU" dirty="0"/>
              <a:t>Сопровождение в Банк МСП, ФРП, ВЭБ, подбор программ кредитования и </a:t>
            </a:r>
            <a:r>
              <a:rPr lang="ru-RU" dirty="0" smtClean="0"/>
              <a:t>лизинга</a:t>
            </a:r>
          </a:p>
          <a:p>
            <a:pPr lvl="1"/>
            <a:endParaRPr lang="ru-RU" dirty="0" smtClean="0"/>
          </a:p>
          <a:p>
            <a:pPr lvl="1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07433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404945"/>
            <a:ext cx="2453054" cy="24530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4631" y="626898"/>
            <a:ext cx="1749670" cy="1103451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8810897" cy="1325563"/>
          </a:xfrm>
        </p:spPr>
        <p:txBody>
          <a:bodyPr>
            <a:noAutofit/>
          </a:bodyPr>
          <a:lstStyle/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Публикация отчетов о технологических запросах отраслей народного хозяйства России как фактор противодействия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ложных трендов на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технологии</a:t>
            </a:r>
            <a:endParaRPr lang="ru-RU" sz="2800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819274" y="1825625"/>
            <a:ext cx="9534525" cy="4351338"/>
          </a:xfrm>
        </p:spPr>
        <p:txBody>
          <a:bodyPr/>
          <a:lstStyle/>
          <a:p>
            <a:r>
              <a:rPr lang="en-US" dirty="0" smtClean="0"/>
              <a:t>Steel Start – </a:t>
            </a:r>
            <a:r>
              <a:rPr lang="ru-RU" dirty="0" smtClean="0"/>
              <a:t>отраслевой конкурс технологических проектов в области металлургии, проводиться с 2019 года, проводимый </a:t>
            </a:r>
            <a:r>
              <a:rPr lang="en-US" dirty="0" smtClean="0"/>
              <a:t>IT-Park74</a:t>
            </a:r>
            <a:r>
              <a:rPr lang="ru-RU" dirty="0" smtClean="0"/>
              <a:t>.</a:t>
            </a:r>
          </a:p>
          <a:p>
            <a:pPr lvl="1"/>
            <a:r>
              <a:rPr lang="ru-RU" dirty="0" smtClean="0"/>
              <a:t>Ежегодно проводиться опрос технологических компаний для формирования фокуса поиска инновационных проектов</a:t>
            </a:r>
            <a:endParaRPr lang="en-US" dirty="0" smtClean="0"/>
          </a:p>
          <a:p>
            <a:pPr lvl="1"/>
            <a:r>
              <a:rPr lang="ru-RU" dirty="0" smtClean="0"/>
              <a:t>Ежегодно мы публикуем список технологий который интересен таким компаниям как ММК, </a:t>
            </a:r>
            <a:r>
              <a:rPr lang="ru-RU" dirty="0" err="1" smtClean="0"/>
              <a:t>Тулачермет</a:t>
            </a:r>
            <a:r>
              <a:rPr lang="ru-RU" dirty="0" smtClean="0"/>
              <a:t>, НМЛК</a:t>
            </a:r>
            <a:r>
              <a:rPr lang="ru-RU" dirty="0"/>
              <a:t>, Северсталь, </a:t>
            </a:r>
            <a:r>
              <a:rPr lang="ru-RU" dirty="0" err="1" smtClean="0"/>
              <a:t>Металлоинвест</a:t>
            </a:r>
            <a:r>
              <a:rPr lang="ru-RU" dirty="0" smtClean="0"/>
              <a:t> и др. </a:t>
            </a:r>
          </a:p>
          <a:p>
            <a:r>
              <a:rPr lang="ru-RU" dirty="0" smtClean="0"/>
              <a:t>Результат – в </a:t>
            </a:r>
            <a:r>
              <a:rPr lang="en-US" dirty="0"/>
              <a:t>Steel Start </a:t>
            </a:r>
            <a:r>
              <a:rPr lang="ru-RU" dirty="0" smtClean="0"/>
              <a:t>приходят проекты которые остро необходимы отрасли.</a:t>
            </a:r>
          </a:p>
          <a:p>
            <a:pPr lvl="1"/>
            <a:endParaRPr lang="ru-RU" dirty="0" smtClean="0"/>
          </a:p>
          <a:p>
            <a:pPr lvl="1"/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67431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404945"/>
            <a:ext cx="2453054" cy="24530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4631" y="626898"/>
            <a:ext cx="1749670" cy="1103451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8200" y="365125"/>
            <a:ext cx="8956431" cy="1325563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Тренды 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Gartner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– как стратегическая цель для развития технологического предпринимательства.  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7923425"/>
              </p:ext>
            </p:extLst>
          </p:nvPr>
        </p:nvGraphicFramePr>
        <p:xfrm>
          <a:off x="838198" y="1825625"/>
          <a:ext cx="10706102" cy="4348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53051"/>
                <a:gridCol w="5353051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Тренд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Объединяющая тема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 Цифровая 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иммунная 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система</a:t>
                      </a:r>
                      <a:endParaRPr lang="ru-RU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Тема "Оптимизация"</a:t>
                      </a:r>
                      <a:endParaRPr lang="ru-RU" dirty="0" smtClean="0"/>
                    </a:p>
                  </a:txBody>
                  <a:tcPr marL="114300" marR="114300" marT="57150" marB="85725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 Прикладная наблюдаемость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 AI TRiSM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 Отраслевые облачные платформы</a:t>
                      </a:r>
                      <a:endParaRPr lang="ru-RU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Тема "Масштаб"</a:t>
                      </a:r>
                      <a:endParaRPr lang="ru-RU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 Разработка платформы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 Реализация беспроводной ценности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 </a:t>
                      </a:r>
                      <a:r>
                        <a:rPr lang="ru-RU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Суперапы</a:t>
                      </a:r>
                      <a:endParaRPr lang="ru-RU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Тема "</a:t>
                      </a:r>
                      <a:r>
                        <a:rPr lang="ru-RU" sz="1800" b="0" i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Инноватор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/Пионер"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8. Адаптивный ИИ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9. Метавселенная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10. Устойчивая технология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Тема "Устойчивая технология "- тренд, который объединяет все выше описанные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7686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404945"/>
            <a:ext cx="2453054" cy="24530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4631" y="626898"/>
            <a:ext cx="1749670" cy="1103451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Что такое стартап?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785257" y="3105149"/>
            <a:ext cx="9759043" cy="29211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Стартап</a:t>
            </a:r>
            <a:r>
              <a:rPr lang="ru-RU" dirty="0"/>
              <a:t> </a:t>
            </a:r>
            <a:r>
              <a:rPr lang="ru-RU" dirty="0" smtClean="0"/>
              <a:t>—</a:t>
            </a:r>
            <a:r>
              <a:rPr lang="ru-RU" dirty="0"/>
              <a:t> компания с короткой историей операционной </a:t>
            </a:r>
            <a:r>
              <a:rPr lang="ru-RU" dirty="0" smtClean="0"/>
              <a:t>деятельности. </a:t>
            </a:r>
            <a:r>
              <a:rPr lang="ru-RU" dirty="0"/>
              <a:t>Термин впервые использован в журнале </a:t>
            </a:r>
            <a:r>
              <a:rPr lang="ru-RU" dirty="0"/>
              <a:t>Forbes</a:t>
            </a:r>
            <a:r>
              <a:rPr lang="ru-RU" dirty="0"/>
              <a:t> в августе 1976 года и </a:t>
            </a:r>
            <a:r>
              <a:rPr lang="ru-RU" dirty="0"/>
              <a:t>Business</a:t>
            </a:r>
            <a:r>
              <a:rPr lang="ru-RU" dirty="0"/>
              <a:t> </a:t>
            </a:r>
            <a:r>
              <a:rPr lang="ru-RU" dirty="0"/>
              <a:t>Week</a:t>
            </a:r>
            <a:r>
              <a:rPr lang="ru-RU" dirty="0"/>
              <a:t> в сентябре 1977 </a:t>
            </a:r>
            <a:r>
              <a:rPr lang="ru-RU" dirty="0" smtClean="0"/>
              <a:t>года. </a:t>
            </a:r>
            <a:r>
              <a:rPr lang="ru-RU" dirty="0"/>
              <a:t>Понятие закрепилось в языке в 1990-е годы и получило широкое распространение во время возникновения экономического пузыря </a:t>
            </a:r>
            <a:r>
              <a:rPr lang="ru-RU" dirty="0" smtClean="0"/>
              <a:t>доткомов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65717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404945"/>
            <a:ext cx="2453054" cy="24530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4631" y="626898"/>
            <a:ext cx="1749670" cy="1103451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8956431" cy="1325563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В чем отличие технологического предпринимательства от 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стртапа</a:t>
            </a: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785257" y="1992123"/>
            <a:ext cx="9759043" cy="403420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/>
              <a:t>Технологическое предпринимательство </a:t>
            </a:r>
            <a:r>
              <a:rPr lang="ru-RU" dirty="0"/>
              <a:t>относится к процессу создания и развития новых предприятий, основанных на технологических инновациях или достижениях. Это включает в себя выявление рыночных возможностей, разработку технологических продуктов или услуг и построение на их основе жизнеспособного бизнеса.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С другой стороны, </a:t>
            </a:r>
            <a:r>
              <a:rPr lang="ru-RU" b="1" dirty="0"/>
              <a:t>стартап</a:t>
            </a:r>
            <a:r>
              <a:rPr lang="ru-RU" dirty="0"/>
              <a:t> — это недавно созданный бизнес, который обычно является инновационным, масштабируемым и нацеленным на быстрый рост. Стартапы могут основываться на различных типах идей, включая технологические инновации, но они также могут охватывать другие бизнес-модели или отрасли.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Таким образом, технологическое предпринимательство фокусируется на предпринимательском процессе использования технологий для создания новых предприятий, тогда как стартап относится к </a:t>
            </a:r>
            <a:r>
              <a:rPr lang="ru-RU" dirty="0" smtClean="0"/>
              <a:t>новому бизнесу</a:t>
            </a:r>
            <a:r>
              <a:rPr lang="ru-RU" dirty="0"/>
              <a:t>, который может быть основан на технологиях или нет.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87894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404945"/>
            <a:ext cx="2453054" cy="24530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4631" y="626898"/>
            <a:ext cx="1749670" cy="1103451"/>
          </a:xfrm>
          <a:prstGeom prst="rect">
            <a:avLst/>
          </a:prstGeom>
        </p:spPr>
      </p:pic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0936020"/>
              </p:ext>
            </p:extLst>
          </p:nvPr>
        </p:nvGraphicFramePr>
        <p:xfrm>
          <a:off x="2453055" y="1730349"/>
          <a:ext cx="9091246" cy="46347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Заголовок 3"/>
          <p:cNvSpPr txBox="1">
            <a:spLocks/>
          </p:cNvSpPr>
          <p:nvPr/>
        </p:nvSpPr>
        <p:spPr>
          <a:xfrm>
            <a:off x="838200" y="365125"/>
            <a:ext cx="8810897" cy="132556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Причина неуспеха стартапов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07151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404945"/>
            <a:ext cx="2453054" cy="24530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4631" y="626898"/>
            <a:ext cx="1749670" cy="1103451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8956431" cy="1325563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Ошибка выжившего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809750" y="1825625"/>
            <a:ext cx="9544050" cy="4351338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Ложные выводы, построенные только на известных фактах, называют ошибкой выжившего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/>
              <a:t>Она </a:t>
            </a:r>
            <a:r>
              <a:rPr lang="ru-RU" dirty="0"/>
              <a:t>не имеет ничего общего с советами, как выживать в тех или иных условиях. Такое заблуждение возникает тогда, когда учитывается очевидное, но пренебрегается неизвестным. </a:t>
            </a:r>
            <a:endParaRPr lang="ru-RU" dirty="0" smtClean="0"/>
          </a:p>
          <a:p>
            <a:r>
              <a:rPr lang="ru-RU" dirty="0" smtClean="0"/>
              <a:t>Мозг </a:t>
            </a:r>
            <a:r>
              <a:rPr lang="ru-RU" dirty="0"/>
              <a:t>человека устроен таким образом, что в условиях избытка информации или ее недостатка, а также при необходимости принимать быстрые решения реагирует на задачи наиболее энергоемким образом.</a:t>
            </a:r>
          </a:p>
        </p:txBody>
      </p:sp>
    </p:spTree>
    <p:extLst>
      <p:ext uri="{BB962C8B-B14F-4D97-AF65-F5344CB8AC3E}">
        <p14:creationId xmlns:p14="http://schemas.microsoft.com/office/powerpoint/2010/main" val="3271979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404945"/>
            <a:ext cx="2453054" cy="24530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4631" y="626898"/>
            <a:ext cx="1749670" cy="1103451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8956431" cy="1325563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История феномена «</a:t>
            </a: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Ошибка 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выжившего»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809750" y="1825625"/>
            <a:ext cx="9544050" cy="4351338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Феномен получил такое название после случая, который произошел во время Второй мировой войны. </a:t>
            </a:r>
            <a:r>
              <a:rPr lang="ru-RU" dirty="0" smtClean="0"/>
              <a:t>Военные </a:t>
            </a:r>
            <a:r>
              <a:rPr lang="ru-RU" dirty="0"/>
              <a:t>решили выяснить, как уменьшить потери авиации. Покрыть весь самолет броней было невозможно, поскольку он стал бы тяжелым. Поэтому военным предстояло определить, какие части техники нужно защитить в первую очередь. Специальная комиссия проанализировала пробоины на вернувшихся с рейдов самолетов и решила, что покрыть броней нужно крылья, так как по статистическим данным они получили большее количество повреждений.</a:t>
            </a:r>
          </a:p>
          <a:p>
            <a:r>
              <a:rPr lang="ru-RU" dirty="0"/>
              <a:t>Венгерский математик Абрахам </a:t>
            </a:r>
            <a:r>
              <a:rPr lang="ru-RU" dirty="0"/>
              <a:t>Вальд</a:t>
            </a:r>
            <a:r>
              <a:rPr lang="ru-RU" dirty="0"/>
              <a:t> не согласился с таким выводом. Он был уверен, что, поскольку исследуемые самолеты смогли вернуться, их поврежденные части являются сильными местами. Он настаивал на бронировании двигателя, где повреждений не было вообще. </a:t>
            </a:r>
            <a:r>
              <a:rPr lang="ru-RU" dirty="0"/>
              <a:t>Вальд</a:t>
            </a:r>
            <a:r>
              <a:rPr lang="ru-RU" dirty="0"/>
              <a:t> был уверен, что из-за отсутствия пробоин в двигателе эти самолеты смогли прилететь на базу. То есть математик учитывал не только успешный опыт «выживших», вернувшихся самолетов, но и неудачный, который оставался для исследовательской группы скрытым. Такое когнитивное искажение в теории Абрахама </a:t>
            </a:r>
            <a:r>
              <a:rPr lang="ru-RU" dirty="0"/>
              <a:t>Вальда</a:t>
            </a:r>
            <a:r>
              <a:rPr lang="ru-RU" dirty="0"/>
              <a:t> получило термин «ошибки выжившего».</a:t>
            </a:r>
          </a:p>
        </p:txBody>
      </p:sp>
    </p:spTree>
    <p:extLst>
      <p:ext uri="{BB962C8B-B14F-4D97-AF65-F5344CB8AC3E}">
        <p14:creationId xmlns:p14="http://schemas.microsoft.com/office/powerpoint/2010/main" val="5428243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404945"/>
            <a:ext cx="2453054" cy="24530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4631" y="626898"/>
            <a:ext cx="1749670" cy="1103451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Мода на технологии как фактор ошибки в технологическом 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предпринимательстве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1785257" y="1825625"/>
            <a:ext cx="9759043" cy="4200706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/>
              <a:t>Мо́да</a:t>
            </a:r>
            <a:r>
              <a:rPr lang="ru-RU" dirty="0"/>
              <a:t> </a:t>
            </a:r>
            <a:r>
              <a:rPr lang="ru-RU" dirty="0" smtClean="0"/>
              <a:t>в статистике— </a:t>
            </a:r>
            <a:r>
              <a:rPr lang="ru-RU" dirty="0"/>
              <a:t>одно или несколько значений во множестве наблюдений, которое встречается наиболее часто (мода = типичность</a:t>
            </a:r>
            <a:r>
              <a:rPr lang="ru-RU" dirty="0" smtClean="0"/>
              <a:t>).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b="1" dirty="0"/>
              <a:t>Мо́да</a:t>
            </a:r>
            <a:r>
              <a:rPr lang="ru-RU" b="1" dirty="0"/>
              <a:t> </a:t>
            </a:r>
            <a:r>
              <a:rPr lang="ru-RU" dirty="0" smtClean="0"/>
              <a:t>согласно толкового словаря это,</a:t>
            </a:r>
            <a:r>
              <a:rPr lang="ru-RU" dirty="0"/>
              <a:t> крат­ко­вре­мен­ное гос­под­ство или по­пу­ляр­ность к.-л. вку­сов, пре­ж­де все­го в оде­ж­де; </a:t>
            </a:r>
            <a:r>
              <a:rPr lang="ru-RU" dirty="0" smtClean="0"/>
              <a:t>пе­рио­дичная </a:t>
            </a:r>
            <a:r>
              <a:rPr lang="ru-RU" dirty="0"/>
              <a:t>сме­на об­раз­цов куль­ту­ры, мас­со­во­го соз­на­ния и по­ве­дения. </a:t>
            </a:r>
            <a:r>
              <a:rPr lang="ru-RU" dirty="0" smtClean="0"/>
              <a:t>Мода </a:t>
            </a:r>
            <a:r>
              <a:rPr lang="ru-RU" dirty="0"/>
              <a:t>при­сут­ст­ву­ет в са­мых </a:t>
            </a:r>
            <a:r>
              <a:rPr lang="ru-RU" dirty="0" smtClean="0"/>
              <a:t>различных </a:t>
            </a:r>
            <a:r>
              <a:rPr lang="ru-RU" dirty="0"/>
              <a:t>сфе­рах че­ло­ве­че­ской дея­тель­но­сти – в оформ­ле­нии внеш­но­сти че­ло­ве­ка, его те­лес­но­го Я и </a:t>
            </a:r>
            <a:r>
              <a:rPr lang="ru-RU" dirty="0" smtClean="0"/>
              <a:t>не­по­средствено</a:t>
            </a:r>
            <a:r>
              <a:rPr lang="ru-RU" dirty="0" smtClean="0"/>
              <a:t> </a:t>
            </a:r>
            <a:r>
              <a:rPr lang="ru-RU" dirty="0"/>
              <a:t>сре­ды его оби­та­ния (ин­терь­ер, бы­то­вые ве­щи), а так­же в </a:t>
            </a:r>
            <a:r>
              <a:rPr lang="ru-RU" dirty="0" smtClean="0"/>
              <a:t>искусстве, </a:t>
            </a:r>
            <a:r>
              <a:rPr lang="ru-RU" dirty="0"/>
              <a:t>ар­хи­тек­ту­ре, ре­че­вом по­ве­де­нии </a:t>
            </a:r>
            <a:r>
              <a:rPr lang="ru-RU" dirty="0" smtClean="0"/>
              <a:t>эко­но­ми­ке</a:t>
            </a:r>
            <a:r>
              <a:rPr lang="ru-RU" dirty="0"/>
              <a:t>, по­ли­ти­ке, </a:t>
            </a:r>
            <a:r>
              <a:rPr lang="ru-RU" dirty="0" smtClean="0"/>
              <a:t>нау­ке. </a:t>
            </a:r>
            <a:r>
              <a:rPr lang="ru-RU" dirty="0"/>
              <a:t>Бу­ду­чи слож­ным мно­го­ас­пект­ным яв­лени­ем, </a:t>
            </a:r>
            <a:r>
              <a:rPr lang="ru-RU" dirty="0" smtClean="0"/>
              <a:t>мода </a:t>
            </a:r>
            <a:r>
              <a:rPr lang="ru-RU" dirty="0"/>
              <a:t>слу­жит объ­ек­том изу­че­ния </a:t>
            </a:r>
            <a:r>
              <a:rPr lang="ru-RU" dirty="0" smtClean="0"/>
              <a:t>различных </a:t>
            </a:r>
            <a:r>
              <a:rPr lang="ru-RU" dirty="0"/>
              <a:t>на­ук – ис­то­рии куль­ту­ры, со­цио­ло­гии, пси­хо­ло­гии, </a:t>
            </a:r>
            <a:r>
              <a:rPr lang="ru-RU" dirty="0" smtClean="0"/>
              <a:t>эко­но­мической </a:t>
            </a:r>
            <a:r>
              <a:rPr lang="ru-RU" dirty="0"/>
              <a:t>нау­ки, со­ци­аль­ной ан­тро­по­ло­гии, эс­те­ти­ки, </a:t>
            </a:r>
            <a:r>
              <a:rPr lang="ru-RU" dirty="0" smtClean="0"/>
              <a:t>се­мио­ти­ки.</a:t>
            </a:r>
          </a:p>
          <a:p>
            <a:pPr marL="0" indent="0">
              <a:buNone/>
            </a:pPr>
            <a:endParaRPr lang="ru-RU" dirty="0" smtClean="0"/>
          </a:p>
          <a:p>
            <a:r>
              <a:rPr lang="ru-RU" b="1" dirty="0"/>
              <a:t>Мо́да</a:t>
            </a:r>
            <a:r>
              <a:rPr lang="ru-RU" dirty="0" smtClean="0"/>
              <a:t> для «</a:t>
            </a:r>
            <a:r>
              <a:rPr lang="en-US" dirty="0" smtClean="0"/>
              <a:t>IT-Park74</a:t>
            </a:r>
            <a:r>
              <a:rPr lang="ru-RU" dirty="0" smtClean="0"/>
              <a:t>»</a:t>
            </a:r>
            <a:r>
              <a:rPr lang="en-US" dirty="0" smtClean="0"/>
              <a:t> </a:t>
            </a:r>
            <a:r>
              <a:rPr lang="ru-RU" dirty="0" smtClean="0"/>
              <a:t>это одна или несколько технологий чаще всего встречающий у стартапов в какой-то узкий промежуток времени.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75840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404945"/>
            <a:ext cx="2453054" cy="24530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4631" y="626898"/>
            <a:ext cx="1749670" cy="1103451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Примеры модны 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на технологии 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1114554818"/>
              </p:ext>
            </p:extLst>
          </p:nvPr>
        </p:nvGraphicFramePr>
        <p:xfrm>
          <a:off x="2541465" y="1992122"/>
          <a:ext cx="9002835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54692862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8890</TotalTime>
  <Words>1525</Words>
  <Application>Microsoft Office PowerPoint</Application>
  <PresentationFormat>Широкоэкранный</PresentationFormat>
  <Paragraphs>186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8" baseType="lpstr">
      <vt:lpstr>Arial</vt:lpstr>
      <vt:lpstr>Calibri</vt:lpstr>
      <vt:lpstr>Calibri Light</vt:lpstr>
      <vt:lpstr>Тема Office</vt:lpstr>
      <vt:lpstr>Специфика развития технологического предпринимательства</vt:lpstr>
      <vt:lpstr>Что такое технологическое предпринимательство?</vt:lpstr>
      <vt:lpstr>Что такое стартап?</vt:lpstr>
      <vt:lpstr>В чем отличие технологического предпринимательства от стртапа?</vt:lpstr>
      <vt:lpstr>Презентация PowerPoint</vt:lpstr>
      <vt:lpstr>Ошибка выжившего</vt:lpstr>
      <vt:lpstr>История феномена «Ошибка выжившего»</vt:lpstr>
      <vt:lpstr>Мода на технологии как фактор ошибки в технологическом предпринимательстве</vt:lpstr>
      <vt:lpstr>Примеры модны на технологии </vt:lpstr>
      <vt:lpstr>Как формируется мода на примере:  технологии: «Умный город» в мире</vt:lpstr>
      <vt:lpstr>Как формируется мода на примере:  технологии: «Умный город» в Челябинске</vt:lpstr>
      <vt:lpstr>«Умный город» - личная история </vt:lpstr>
      <vt:lpstr>Личная ошибка выжившего с «Умным городом»</vt:lpstr>
      <vt:lpstr>Долина смерти инноваций</vt:lpstr>
      <vt:lpstr>Долина смерти инноваций</vt:lpstr>
      <vt:lpstr>Долина смерти инноваций</vt:lpstr>
      <vt:lpstr>Презентация PowerPoint</vt:lpstr>
      <vt:lpstr>Презентация PowerPoint</vt:lpstr>
      <vt:lpstr>Портрет успешного стартапера</vt:lpstr>
      <vt:lpstr>Презентация PowerPoint</vt:lpstr>
      <vt:lpstr>Менторство – как способ повышения уровня выживаемости стартапов</vt:lpstr>
      <vt:lpstr>Преимущества статуса участника фонда Сколково</vt:lpstr>
      <vt:lpstr>Публикация отчетов о технологических запросах отраслей народного хозяйства России как фактор противодействия ложных трендов на технологии</vt:lpstr>
      <vt:lpstr>Тренды Gartner – как стратегическая цель для развития технологического предпринимательства.  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Marketolog</cp:lastModifiedBy>
  <cp:revision>66</cp:revision>
  <dcterms:created xsi:type="dcterms:W3CDTF">2023-10-31T06:07:49Z</dcterms:created>
  <dcterms:modified xsi:type="dcterms:W3CDTF">2023-11-08T10:50:46Z</dcterms:modified>
</cp:coreProperties>
</file>