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18" d="100"/>
          <a:sy n="118" d="100"/>
        </p:scale>
        <p:origin x="-2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8ADBC6-38FD-194C-8989-0544A98450B2}" type="doc">
      <dgm:prSet loTypeId="urn:microsoft.com/office/officeart/2005/8/layout/arrow2" loCatId="" qsTypeId="urn:microsoft.com/office/officeart/2005/8/quickstyle/simple1" qsCatId="simple" csTypeId="urn:microsoft.com/office/officeart/2005/8/colors/accent5_1" csCatId="accent5" phldr="1"/>
      <dgm:spPr/>
    </dgm:pt>
    <dgm:pt modelId="{99DC99F7-91E6-164B-A4F7-2C75673E50E4}">
      <dgm:prSet phldrT="[Текст]" custT="1"/>
      <dgm:spPr/>
      <dgm:t>
        <a:bodyPr/>
        <a:lstStyle/>
        <a:p>
          <a:pPr algn="ctr"/>
          <a:r>
            <a:rPr lang="ru-RU" sz="1400" b="1" dirty="0" smtClean="0">
              <a:latin typeface="Arial" panose="020B0604020202020204" pitchFamily="34" charset="0"/>
              <a:cs typeface="Arial" panose="020B0604020202020204" pitchFamily="34" charset="0"/>
            </a:rPr>
            <a:t>Студенческий Стартап</a:t>
          </a:r>
          <a:endParaRPr lang="ru-RU" sz="14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780C8AF-F2ED-834E-98E4-E3291C900C26}" type="sibTrans" cxnId="{B5170960-F534-494C-9460-AC9B0A433188}">
      <dgm:prSet/>
      <dgm:spPr/>
      <dgm:t>
        <a:bodyPr/>
        <a:lstStyle/>
        <a:p>
          <a:endParaRPr lang="ru-RU"/>
        </a:p>
      </dgm:t>
    </dgm:pt>
    <dgm:pt modelId="{1CE0222B-D8F7-1740-ADB6-B961F4E4A67A}" type="parTrans" cxnId="{B5170960-F534-494C-9460-AC9B0A433188}">
      <dgm:prSet/>
      <dgm:spPr/>
      <dgm:t>
        <a:bodyPr/>
        <a:lstStyle/>
        <a:p>
          <a:endParaRPr lang="ru-RU"/>
        </a:p>
      </dgm:t>
    </dgm:pt>
    <dgm:pt modelId="{71748F4F-D584-EB40-9D77-34F471E297AB}" type="pres">
      <dgm:prSet presAssocID="{418ADBC6-38FD-194C-8989-0544A98450B2}" presName="arrowDiagram" presStyleCnt="0">
        <dgm:presLayoutVars>
          <dgm:chMax val="5"/>
          <dgm:dir/>
          <dgm:resizeHandles val="exact"/>
        </dgm:presLayoutVars>
      </dgm:prSet>
      <dgm:spPr/>
    </dgm:pt>
    <dgm:pt modelId="{372F2520-1E55-A941-BCD2-FDF1F2F7AF4E}" type="pres">
      <dgm:prSet presAssocID="{418ADBC6-38FD-194C-8989-0544A98450B2}" presName="arrow" presStyleLbl="bgShp" presStyleIdx="0" presStyleCnt="1" custAng="3038125" custFlipVert="1" custScaleX="95168" custScaleY="100000" custLinFactNeighborX="1205" custLinFactNeighborY="1897"/>
      <dgm:spPr>
        <a:solidFill>
          <a:srgbClr val="DCE6F2"/>
        </a:solidFill>
      </dgm:spPr>
      <dgm:t>
        <a:bodyPr/>
        <a:lstStyle/>
        <a:p>
          <a:endParaRPr lang="ru-RU"/>
        </a:p>
      </dgm:t>
    </dgm:pt>
    <dgm:pt modelId="{FDDF4C4F-F994-4243-8AC5-1FFC43883C49}" type="pres">
      <dgm:prSet presAssocID="{418ADBC6-38FD-194C-8989-0544A98450B2}" presName="arrowDiagram1" presStyleCnt="0">
        <dgm:presLayoutVars>
          <dgm:bulletEnabled val="1"/>
        </dgm:presLayoutVars>
      </dgm:prSet>
      <dgm:spPr/>
    </dgm:pt>
    <dgm:pt modelId="{F74F32C0-A393-3441-AAB8-0A0C475EF155}" type="pres">
      <dgm:prSet presAssocID="{99DC99F7-91E6-164B-A4F7-2C75673E50E4}" presName="bullet1" presStyleLbl="node1" presStyleIdx="0" presStyleCnt="1" custLinFactX="-341950" custLinFactY="276059" custLinFactNeighborX="-400000" custLinFactNeighborY="300000"/>
      <dgm:spPr>
        <a:solidFill>
          <a:srgbClr val="FFCC00"/>
        </a:solidFill>
        <a:ln>
          <a:noFill/>
        </a:ln>
      </dgm:spPr>
    </dgm:pt>
    <dgm:pt modelId="{7BAFB057-34BD-9542-A1FB-84131875FB12}" type="pres">
      <dgm:prSet presAssocID="{99DC99F7-91E6-164B-A4F7-2C75673E50E4}" presName="textBox1" presStyleLbl="revTx" presStyleIdx="0" presStyleCnt="1" custFlipVert="0" custFlipHor="0" custScaleX="76704" custScaleY="13899" custLinFactNeighborX="-83604" custLinFactNeighborY="503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F7D813-46CD-4DA1-A2D3-2DEFD8FE76BC}" type="presOf" srcId="{99DC99F7-91E6-164B-A4F7-2C75673E50E4}" destId="{7BAFB057-34BD-9542-A1FB-84131875FB12}" srcOrd="0" destOrd="0" presId="urn:microsoft.com/office/officeart/2005/8/layout/arrow2"/>
    <dgm:cxn modelId="{B5170960-F534-494C-9460-AC9B0A433188}" srcId="{418ADBC6-38FD-194C-8989-0544A98450B2}" destId="{99DC99F7-91E6-164B-A4F7-2C75673E50E4}" srcOrd="0" destOrd="0" parTransId="{1CE0222B-D8F7-1740-ADB6-B961F4E4A67A}" sibTransId="{A780C8AF-F2ED-834E-98E4-E3291C900C26}"/>
    <dgm:cxn modelId="{DD6F7CC5-9DC9-4C9F-BA36-35EBBA37C7F0}" type="presOf" srcId="{418ADBC6-38FD-194C-8989-0544A98450B2}" destId="{71748F4F-D584-EB40-9D77-34F471E297AB}" srcOrd="0" destOrd="0" presId="urn:microsoft.com/office/officeart/2005/8/layout/arrow2"/>
    <dgm:cxn modelId="{5AB999EF-2E83-455D-9A6F-8DFE7BEC148A}" type="presParOf" srcId="{71748F4F-D584-EB40-9D77-34F471E297AB}" destId="{372F2520-1E55-A941-BCD2-FDF1F2F7AF4E}" srcOrd="0" destOrd="0" presId="urn:microsoft.com/office/officeart/2005/8/layout/arrow2"/>
    <dgm:cxn modelId="{992EAFD3-0045-45B2-96FC-8D2DAE5854DD}" type="presParOf" srcId="{71748F4F-D584-EB40-9D77-34F471E297AB}" destId="{FDDF4C4F-F994-4243-8AC5-1FFC43883C49}" srcOrd="1" destOrd="0" presId="urn:microsoft.com/office/officeart/2005/8/layout/arrow2"/>
    <dgm:cxn modelId="{00F822D8-A4F7-4BE1-B404-A2309496D5CD}" type="presParOf" srcId="{FDDF4C4F-F994-4243-8AC5-1FFC43883C49}" destId="{F74F32C0-A393-3441-AAB8-0A0C475EF155}" srcOrd="0" destOrd="0" presId="urn:microsoft.com/office/officeart/2005/8/layout/arrow2"/>
    <dgm:cxn modelId="{C7DCFC6B-9179-44DB-8C49-B1CA73C11F79}" type="presParOf" srcId="{FDDF4C4F-F994-4243-8AC5-1FFC43883C49}" destId="{7BAFB057-34BD-9542-A1FB-84131875FB12}" srcOrd="1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72F2520-1E55-A941-BCD2-FDF1F2F7AF4E}">
      <dsp:nvSpPr>
        <dsp:cNvPr id="0" name=""/>
        <dsp:cNvSpPr/>
      </dsp:nvSpPr>
      <dsp:spPr>
        <a:xfrm rot="18561875" flipV="1">
          <a:off x="792492" y="0"/>
          <a:ext cx="6454144" cy="4238652"/>
        </a:xfrm>
        <a:prstGeom prst="swooshArrow">
          <a:avLst>
            <a:gd name="adj1" fmla="val 25000"/>
            <a:gd name="adj2" fmla="val 25000"/>
          </a:avLst>
        </a:prstGeom>
        <a:solidFill>
          <a:srgbClr val="DCE6F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4F32C0-A393-3441-AAB8-0A0C475EF155}">
      <dsp:nvSpPr>
        <dsp:cNvPr id="0" name=""/>
        <dsp:cNvSpPr/>
      </dsp:nvSpPr>
      <dsp:spPr>
        <a:xfrm>
          <a:off x="1997944" y="3736795"/>
          <a:ext cx="501856" cy="501856"/>
        </a:xfrm>
        <a:prstGeom prst="ellipse">
          <a:avLst/>
        </a:prstGeom>
        <a:solidFill>
          <a:srgbClr val="FFCC00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AFB057-34BD-9542-A1FB-84131875FB12}">
      <dsp:nvSpPr>
        <dsp:cNvPr id="0" name=""/>
        <dsp:cNvSpPr/>
      </dsp:nvSpPr>
      <dsp:spPr>
        <a:xfrm>
          <a:off x="1307681" y="3803873"/>
          <a:ext cx="2080778" cy="434778"/>
        </a:xfrm>
        <a:prstGeom prst="round2Diag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5923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Студенческий Стартап</a:t>
          </a:r>
          <a:endParaRPr lang="ru-RU" sz="14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328905" y="3825097"/>
        <a:ext cx="2038330" cy="392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183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30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66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62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68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42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258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85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0427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38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839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A7239C-5FC0-436B-9C08-6B060A450758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26F3F-97DA-474E-A7DF-A93AC0F719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48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3.emf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12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12" Type="http://schemas.openxmlformats.org/officeDocument/2006/relationships/image" Target="../media/image11.emf"/><Relationship Id="rId17" Type="http://schemas.openxmlformats.org/officeDocument/2006/relationships/image" Target="../media/image14.emf"/><Relationship Id="rId2" Type="http://schemas.openxmlformats.org/officeDocument/2006/relationships/diagramData" Target="../diagrams/data1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openxmlformats.org/officeDocument/2006/relationships/image" Target="../media/image10.emf"/><Relationship Id="rId5" Type="http://schemas.openxmlformats.org/officeDocument/2006/relationships/diagramColors" Target="../diagrams/colors1.xml"/><Relationship Id="rId15" Type="http://schemas.openxmlformats.org/officeDocument/2006/relationships/image" Target="../media/image3.emf"/><Relationship Id="rId10" Type="http://schemas.openxmlformats.org/officeDocument/2006/relationships/image" Target="../media/image9.emf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emf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4.emf"/><Relationship Id="rId5" Type="http://schemas.openxmlformats.org/officeDocument/2006/relationships/image" Target="../media/image17.png"/><Relationship Id="rId10" Type="http://schemas.openxmlformats.org/officeDocument/2006/relationships/image" Target="../media/image5.emf"/><Relationship Id="rId4" Type="http://schemas.openxmlformats.org/officeDocument/2006/relationships/image" Target="../media/image3.emf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3.emf"/><Relationship Id="rId10" Type="http://schemas.openxmlformats.org/officeDocument/2006/relationships/image" Target="../media/image19.png"/><Relationship Id="rId4" Type="http://schemas.openxmlformats.org/officeDocument/2006/relationships/image" Target="../media/image4.emf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emf"/><Relationship Id="rId10" Type="http://schemas.openxmlformats.org/officeDocument/2006/relationships/image" Target="../media/image11.emf"/><Relationship Id="rId4" Type="http://schemas.openxmlformats.org/officeDocument/2006/relationships/image" Target="../media/image4.emf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2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3.emf"/><Relationship Id="rId10" Type="http://schemas.openxmlformats.org/officeDocument/2006/relationships/image" Target="../media/image26.png"/><Relationship Id="rId4" Type="http://schemas.openxmlformats.org/officeDocument/2006/relationships/image" Target="../media/image4.emf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2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31.emf"/><Relationship Id="rId5" Type="http://schemas.openxmlformats.org/officeDocument/2006/relationships/image" Target="../media/image3.emf"/><Relationship Id="rId10" Type="http://schemas.openxmlformats.org/officeDocument/2006/relationships/image" Target="../media/image30.png"/><Relationship Id="rId4" Type="http://schemas.openxmlformats.org/officeDocument/2006/relationships/image" Target="../media/image4.emf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grpSp>
        <p:nvGrpSpPr>
          <p:cNvPr id="4" name="Группа 3"/>
          <p:cNvGrpSpPr/>
          <p:nvPr/>
        </p:nvGrpSpPr>
        <p:grpSpPr>
          <a:xfrm>
            <a:off x="1645187" y="544750"/>
            <a:ext cx="8960454" cy="5746094"/>
            <a:chOff x="-226858" y="92650"/>
            <a:chExt cx="10556698" cy="6765350"/>
          </a:xfrm>
        </p:grpSpPr>
        <p:pic>
          <p:nvPicPr>
            <p:cNvPr id="5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26858" y="92650"/>
              <a:ext cx="2160240" cy="67653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9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14137" y="2420063"/>
              <a:ext cx="2025870" cy="9829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Прямая соединительная линия 6"/>
            <p:cNvCxnSpPr/>
            <p:nvPr/>
          </p:nvCxnSpPr>
          <p:spPr>
            <a:xfrm>
              <a:off x="5868144" y="4852123"/>
              <a:ext cx="0" cy="1113584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H="1">
              <a:off x="4716016" y="2780928"/>
              <a:ext cx="1" cy="1113584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4273" y="4293096"/>
              <a:ext cx="1457284" cy="25649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8191165" y="92650"/>
              <a:ext cx="924404" cy="30551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860029" y="2817583"/>
              <a:ext cx="4043227" cy="6885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solidFill>
                    <a:srgbClr val="00206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Финансовая поддержка инжиниринга и </a:t>
              </a:r>
              <a:r>
                <a:rPr lang="ru-RU" sz="1600" dirty="0" smtClean="0">
                  <a:solidFill>
                    <a:srgbClr val="002060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rPr>
                <a:t>инноваций</a:t>
              </a:r>
              <a:endParaRPr lang="ru-RU" sz="16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 flipH="1">
              <a:off x="3777009" y="562467"/>
              <a:ext cx="3018532" cy="17281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Равнобедренный треугольник 12"/>
            <p:cNvSpPr/>
            <p:nvPr/>
          </p:nvSpPr>
          <p:spPr>
            <a:xfrm rot="5400000">
              <a:off x="9794280" y="3085691"/>
              <a:ext cx="567063" cy="504056"/>
            </a:xfrm>
            <a:prstGeom prst="triangl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4" name="Picture 3" descr="C:\Users\Леонид\Downloads\Лого в фед цветах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845" y="3541738"/>
            <a:ext cx="1719545" cy="79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68450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996960" y="1486855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043963" y="2452970"/>
            <a:ext cx="32401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создан 2015 году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96151" y="1921482"/>
            <a:ext cx="3635437" cy="685377"/>
          </a:xfrm>
          <a:prstGeom prst="rect">
            <a:avLst/>
          </a:prstGeom>
          <a:solidFill>
            <a:srgbClr val="163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63E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51" y="1929750"/>
            <a:ext cx="3635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производственных инновационных предприятий в виде софинансирования услуг сторонних организаций</a:t>
            </a:r>
            <a:endParaRPr lang="ru-RU" sz="1200" dirty="0"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563647" y="3291312"/>
            <a:ext cx="2520280" cy="40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СМСП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согласно №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209-ФЗ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ССЧ не менее 5 сотрудников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534448" y="3918483"/>
            <a:ext cx="3440756" cy="7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/>
            </a:r>
            <a:b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75</a:t>
            </a:r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от стоимости услуг, но не более установленного лимита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>
              <a:buClr>
                <a:srgbClr val="00B0F0"/>
              </a:buClr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 descr="C:\Users\Handogina\Desktop\Иконки\16_FASIE_ikonk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963" y="3907660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Handogina\Desktop\Иконки\14_FASIE_ikonk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3963" y="3192299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950939" y="1561072"/>
            <a:ext cx="32133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Центр инжиниринга</a:t>
            </a:r>
            <a:b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и сертификации</a:t>
            </a:r>
            <a:endParaRPr lang="ru-RU" sz="2400" b="1" dirty="0">
              <a:solidFill>
                <a:srgbClr val="00B0F0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6767289" y="3502617"/>
            <a:ext cx="4448271" cy="1527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Инженерно-исследовательские услуги (до 1 млн. рублей)</a:t>
            </a:r>
          </a:p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Сертификация продукции (до 500 тыс. рублей)</a:t>
            </a:r>
          </a:p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Технические аудиты (до 100 тыс. рублей)</a:t>
            </a:r>
          </a:p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Патентные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услуги (до 100 тыс.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рублей)</a:t>
            </a:r>
          </a:p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Разработка бизнес-плана (до 100 тыс.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рублей)</a:t>
            </a:r>
          </a:p>
          <a:p>
            <a:pPr marL="285750" indent="-285750">
              <a:spcAft>
                <a:spcPts val="600"/>
              </a:spcAft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Маркетинговые услуги (до 300 тыс. рублей)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4" descr="C:\Users\Handogina\Desktop\Иконки\19_FASIE_ikonk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495" y="3403604"/>
            <a:ext cx="401952" cy="4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3" r="63092"/>
          <a:stretch/>
        </p:blipFill>
        <p:spPr bwMode="auto">
          <a:xfrm rot="16200000">
            <a:off x="7919831" y="4131384"/>
            <a:ext cx="404735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Леонид\Downloads\Лого в фед цветах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68" y="626898"/>
            <a:ext cx="1570017" cy="72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842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Равнобедренный треугольник 17"/>
          <p:cNvSpPr/>
          <p:nvPr/>
        </p:nvSpPr>
        <p:spPr>
          <a:xfrm rot="5400000">
            <a:off x="3910758" y="3412532"/>
            <a:ext cx="2908559" cy="1780285"/>
          </a:xfrm>
          <a:prstGeom prst="triangle">
            <a:avLst/>
          </a:prstGeom>
          <a:solidFill>
            <a:srgbClr val="DCE6F2">
              <a:alpha val="5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1027" name="Picture 3" descr="C:\Users\Леонид\Downloads\Лого в фед цветах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979" y="2459344"/>
            <a:ext cx="2456955" cy="11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Равнобедренный треугольник 19"/>
          <p:cNvSpPr/>
          <p:nvPr/>
        </p:nvSpPr>
        <p:spPr>
          <a:xfrm rot="5400000">
            <a:off x="1798033" y="1691195"/>
            <a:ext cx="4329396" cy="3802126"/>
          </a:xfrm>
          <a:prstGeom prst="triangle">
            <a:avLst/>
          </a:prstGeom>
          <a:solidFill>
            <a:schemeClr val="bg1">
              <a:alpha val="52941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3138948" y="583499"/>
            <a:ext cx="648071" cy="3247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882615" y="503427"/>
            <a:ext cx="959507" cy="2952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01458" y="2710903"/>
            <a:ext cx="1589608" cy="5108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221908" y="3899505"/>
            <a:ext cx="31454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внимание!</a:t>
            </a:r>
          </a:p>
        </p:txBody>
      </p: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554" y="2531353"/>
            <a:ext cx="2160240" cy="10609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6204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4569439" y="5222574"/>
            <a:ext cx="1577392" cy="513234"/>
          </a:xfrm>
          <a:prstGeom prst="roundRect">
            <a:avLst>
              <a:gd name="adj" fmla="val 50000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/>
          </a:p>
        </p:txBody>
      </p:sp>
      <p:graphicFrame>
        <p:nvGraphicFramePr>
          <p:cNvPr id="39" name="Схема 38">
            <a:extLst>
              <a:ext uri="{FF2B5EF4-FFF2-40B4-BE49-F238E27FC236}">
                <a16:creationId xmlns="" xmlns:a16="http://schemas.microsoft.com/office/drawing/2014/main" id="{B68BD28C-50DD-8B4E-AF4B-8734C1B9519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295356632"/>
              </p:ext>
            </p:extLst>
          </p:nvPr>
        </p:nvGraphicFramePr>
        <p:xfrm>
          <a:off x="3125551" y="1498016"/>
          <a:ext cx="7875687" cy="42386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475"/>
          <a:stretch/>
        </p:blipFill>
        <p:spPr>
          <a:xfrm>
            <a:off x="9794631" y="626898"/>
            <a:ext cx="1749670" cy="89957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="" xmlns:a16="http://schemas.microsoft.com/office/drawing/2014/main" id="{0B8EC5B0-5A66-1D4A-97F5-D2E7EDA43BB6}"/>
              </a:ext>
            </a:extLst>
          </p:cNvPr>
          <p:cNvSpPr txBox="1"/>
          <p:nvPr/>
        </p:nvSpPr>
        <p:spPr>
          <a:xfrm>
            <a:off x="4037496" y="3719584"/>
            <a:ext cx="213954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Старт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3EE8D021-9C67-9249-A541-5E4D23A75F8B}"/>
              </a:ext>
            </a:extLst>
          </p:cNvPr>
          <p:cNvSpPr txBox="1"/>
          <p:nvPr/>
        </p:nvSpPr>
        <p:spPr>
          <a:xfrm>
            <a:off x="6149563" y="2584813"/>
            <a:ext cx="213954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Развитие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3DE0B56-D665-AD4B-8D9C-4EF1FE66E6AC}"/>
              </a:ext>
            </a:extLst>
          </p:cNvPr>
          <p:cNvSpPr txBox="1"/>
          <p:nvPr/>
        </p:nvSpPr>
        <p:spPr>
          <a:xfrm>
            <a:off x="5407844" y="3114389"/>
            <a:ext cx="2139542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Коммерциализация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4">
            <a:extLst>
              <a:ext uri="{FF2B5EF4-FFF2-40B4-BE49-F238E27FC236}">
                <a16:creationId xmlns="" xmlns:a16="http://schemas.microsoft.com/office/drawing/2014/main" id="{4A24C1E3-D5C3-6E47-B9E5-693CB837A6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6718" y="4223640"/>
            <a:ext cx="485573" cy="588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>
            <a:extLst>
              <a:ext uri="{FF2B5EF4-FFF2-40B4-BE49-F238E27FC236}">
                <a16:creationId xmlns="" xmlns:a16="http://schemas.microsoft.com/office/drawing/2014/main" id="{94C40105-FCD8-4342-B16E-C1BC4D8C1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856" y="4006677"/>
            <a:ext cx="648766" cy="77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>
            <a:extLst>
              <a:ext uri="{FF2B5EF4-FFF2-40B4-BE49-F238E27FC236}">
                <a16:creationId xmlns="" xmlns:a16="http://schemas.microsoft.com/office/drawing/2014/main" id="{EA98D5A9-5657-1D49-B5A7-374CE467F0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4583" y="3486985"/>
            <a:ext cx="721767" cy="865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>
            <a:extLst>
              <a:ext uri="{FF2B5EF4-FFF2-40B4-BE49-F238E27FC236}">
                <a16:creationId xmlns="" xmlns:a16="http://schemas.microsoft.com/office/drawing/2014/main" id="{CE475E4B-0877-F44A-97DD-6C4F617DD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5709" y="2831034"/>
            <a:ext cx="846802" cy="1015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>
            <a:extLst>
              <a:ext uri="{FF2B5EF4-FFF2-40B4-BE49-F238E27FC236}">
                <a16:creationId xmlns="" xmlns:a16="http://schemas.microsoft.com/office/drawing/2014/main" id="{09F73137-5D48-DC4B-BACB-3A03FB0C0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9921" y="4282966"/>
            <a:ext cx="534949" cy="641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5070102" y="4238385"/>
            <a:ext cx="609321" cy="730497"/>
            <a:chOff x="6709758" y="3077759"/>
            <a:chExt cx="580142" cy="695515"/>
          </a:xfrm>
        </p:grpSpPr>
        <p:pic>
          <p:nvPicPr>
            <p:cNvPr id="24" name="Picture 2">
              <a:extLst>
                <a:ext uri="{FF2B5EF4-FFF2-40B4-BE49-F238E27FC236}">
                  <a16:creationId xmlns="" xmlns:a16="http://schemas.microsoft.com/office/drawing/2014/main" id="{09F73137-5D48-DC4B-BACB-3A03FB0C0F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09758" y="3077759"/>
              <a:ext cx="580142" cy="6955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2301" y="3235516"/>
              <a:ext cx="337501" cy="3940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0B8EC5B0-5A66-1D4A-97F5-D2E7EDA43BB6}"/>
              </a:ext>
            </a:extLst>
          </p:cNvPr>
          <p:cNvSpPr txBox="1"/>
          <p:nvPr/>
        </p:nvSpPr>
        <p:spPr>
          <a:xfrm>
            <a:off x="3989983" y="3905411"/>
            <a:ext cx="792088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ct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УМНИК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="" xmlns:a16="http://schemas.microsoft.com/office/drawing/2014/main" id="{0B8EC5B0-5A66-1D4A-97F5-D2E7EDA43BB6}"/>
              </a:ext>
            </a:extLst>
          </p:cNvPr>
          <p:cNvSpPr txBox="1"/>
          <p:nvPr/>
        </p:nvSpPr>
        <p:spPr>
          <a:xfrm>
            <a:off x="2240449" y="3905411"/>
            <a:ext cx="1488317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ИнноШкольник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560963" y="1341811"/>
            <a:ext cx="2355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Программы Фонда</a:t>
            </a:r>
            <a:endParaRPr lang="ru-RU" u="sng" dirty="0">
              <a:solidFill>
                <a:srgbClr val="002060"/>
              </a:solidFill>
            </a:endParaRPr>
          </a:p>
        </p:txBody>
      </p:sp>
      <p:grpSp>
        <p:nvGrpSpPr>
          <p:cNvPr id="29" name="Группа 28"/>
          <p:cNvGrpSpPr/>
          <p:nvPr/>
        </p:nvGrpSpPr>
        <p:grpSpPr>
          <a:xfrm>
            <a:off x="1928566" y="1256991"/>
            <a:ext cx="750600" cy="899876"/>
            <a:chOff x="3642" y="1127249"/>
            <a:chExt cx="1125537" cy="1349375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2" y="1127249"/>
              <a:ext cx="1125537" cy="1349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Шестиугольник 30"/>
            <p:cNvSpPr/>
            <p:nvPr/>
          </p:nvSpPr>
          <p:spPr>
            <a:xfrm rot="5400000">
              <a:off x="-42980" y="1282082"/>
              <a:ext cx="1208356" cy="1041684"/>
            </a:xfrm>
            <a:prstGeom prst="hexagon">
              <a:avLst>
                <a:gd name="adj" fmla="val 30333"/>
                <a:gd name="vf" fmla="val 115470"/>
              </a:avLst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32" name="Равнобедренный треугольник 31"/>
          <p:cNvSpPr/>
          <p:nvPr/>
        </p:nvSpPr>
        <p:spPr>
          <a:xfrm rot="5400000">
            <a:off x="2164978" y="1520323"/>
            <a:ext cx="434565" cy="3816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6570420" y="5302621"/>
            <a:ext cx="31275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Программа появилась в 2022 году</a:t>
            </a:r>
          </a:p>
        </p:txBody>
      </p:sp>
      <p:sp>
        <p:nvSpPr>
          <p:cNvPr id="34" name="Овал 33"/>
          <p:cNvSpPr/>
          <p:nvPr/>
        </p:nvSpPr>
        <p:spPr>
          <a:xfrm>
            <a:off x="6249046" y="5336301"/>
            <a:ext cx="285780" cy="285780"/>
          </a:xfrm>
          <a:prstGeom prst="ellipse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5" name="Picture 8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753962" y="3165242"/>
            <a:ext cx="462777" cy="3168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Стрелка вниз 35"/>
          <p:cNvSpPr/>
          <p:nvPr/>
        </p:nvSpPr>
        <p:spPr>
          <a:xfrm rot="10800000">
            <a:off x="5209279" y="4896611"/>
            <a:ext cx="335752" cy="407148"/>
          </a:xfrm>
          <a:prstGeom prst="downArrow">
            <a:avLst>
              <a:gd name="adj1" fmla="val 21365"/>
              <a:gd name="adj2" fmla="val 56795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7" name="Picture 9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2317117" y="1928426"/>
            <a:ext cx="38824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Цель деятельности Фонда – </a:t>
            </a:r>
            <a:r>
              <a:rPr lang="ru-RU" sz="14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инновационного предпринимательства путем оказания поддержки молодым изобретателям и малым компаниям, реализующим перспективные высокотехнологичные проекты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="" xmlns:a16="http://schemas.microsoft.com/office/drawing/2014/main" id="{0AD03FEB-AEF4-1347-9E62-9AC6B4206BD6}"/>
              </a:ext>
            </a:extLst>
          </p:cNvPr>
          <p:cNvSpPr txBox="1"/>
          <p:nvPr/>
        </p:nvSpPr>
        <p:spPr>
          <a:xfrm>
            <a:off x="6647483" y="2043885"/>
            <a:ext cx="2219455" cy="2462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lvl="0" indent="0" defTabSz="895350" eaLnBrk="1" latinLnBrk="0" hangingPunct="1">
              <a:buClr>
                <a:schemeClr val="tx2"/>
              </a:buClr>
              <a:buSzPct val="100000"/>
              <a:defRPr lang="ru-RU" baseline="0" dirty="0">
                <a:latin typeface="+mn-lt"/>
              </a:defRPr>
            </a:lvl1pPr>
            <a:lvl2pPr marL="194400" lvl="1" indent="-190800" defTabSz="895350" eaLnBrk="1" latinLnBrk="0" hangingPunct="1">
              <a:buClr>
                <a:schemeClr val="accent4"/>
              </a:buClr>
              <a:buSzPct val="125000"/>
              <a:buFont typeface="Arial" charset="0"/>
              <a:buChar char="▪"/>
              <a:defRPr lang="ru-RU" baseline="0" dirty="0">
                <a:latin typeface="+mn-lt"/>
              </a:defRPr>
            </a:lvl2pPr>
            <a:lvl3pPr marL="446400" lvl="2" indent="-2484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–"/>
              <a:defRPr lang="ru-RU" baseline="0" dirty="0">
                <a:latin typeface="+mn-lt"/>
              </a:defRPr>
            </a:lvl3pPr>
            <a:lvl4pPr marL="615600" lvl="3" indent="-154800" defTabSz="895350" eaLnBrk="1" latinLnBrk="0" hangingPunct="1">
              <a:buClr>
                <a:schemeClr val="accent4"/>
              </a:buClr>
              <a:buSzPct val="120000"/>
              <a:buFont typeface="Arial" charset="0"/>
              <a:buChar char="▫"/>
              <a:defRPr lang="ru-RU" baseline="0" dirty="0">
                <a:latin typeface="+mn-lt"/>
              </a:defRPr>
            </a:lvl4pPr>
            <a:lvl5pPr marL="748800" lvl="4" indent="-129600" defTabSz="895350" eaLnBrk="1" latinLnBrk="0" hangingPunct="1">
              <a:buClr>
                <a:schemeClr val="accent4"/>
              </a:buClr>
              <a:buSzPct val="89000"/>
              <a:buFont typeface="Arial" charset="0"/>
              <a:buChar char="-"/>
              <a:defRPr lang="ru-RU" baseline="0" dirty="0">
                <a:latin typeface="+mn-lt"/>
              </a:defRPr>
            </a:lvl5pPr>
            <a:lvl6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6pPr>
            <a:lvl7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7pPr>
            <a:lvl8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8pPr>
            <a:lvl9pPr marL="999794" indent="-173575" defTabSz="1193860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33" baseline="0">
                <a:latin typeface="+mn-lt"/>
              </a:defRPr>
            </a:lvl9pPr>
          </a:lstStyle>
          <a:p>
            <a:pPr algn="r" fontAlgn="base">
              <a:spcBef>
                <a:spcPct val="0"/>
              </a:spcBef>
              <a:spcAft>
                <a:spcPts val="900"/>
              </a:spcAft>
              <a:buClr>
                <a:srgbClr val="30454F"/>
              </a:buClr>
            </a:pP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Интернационализация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Picture 2">
            <a:extLst>
              <a:ext uri="{FF2B5EF4-FFF2-40B4-BE49-F238E27FC236}">
                <a16:creationId xmlns="" xmlns:a16="http://schemas.microsoft.com/office/drawing/2014/main" id="{979C9D79-6110-0D41-B928-6E6CD3147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5774" y="2166996"/>
            <a:ext cx="768230" cy="921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103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59"/>
          <a:stretch/>
        </p:blipFill>
        <p:spPr bwMode="auto">
          <a:xfrm rot="10800000">
            <a:off x="10505356" y="1313348"/>
            <a:ext cx="1469408" cy="4767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601632" y="1422671"/>
            <a:ext cx="646368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Тематические направления конкурсов: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98996" y="2455895"/>
            <a:ext cx="6678488" cy="3285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Н1.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Цифровые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технологии</a:t>
            </a:r>
            <a:endParaRPr lang="en-US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Н2.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Медицина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технологии здоровьесбережения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Н3.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материалы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химические технологии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Н4.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Новые приборы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интеллектуальные производственные технологии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Н5.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Биотехнологии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Н6.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Ресурсосберегающая энергетика</a:t>
            </a:r>
            <a:endParaRPr lang="en-US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endParaRPr lang="ru-RU" sz="11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9933FF"/>
              </a:buClr>
              <a:buSzPct val="135000"/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Н7*.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Креативные индустрии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943346" y="5649396"/>
            <a:ext cx="1452239" cy="618230"/>
          </a:xfrm>
          <a:prstGeom prst="roundRect">
            <a:avLst>
              <a:gd name="adj" fmla="val 50000"/>
            </a:avLst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703124" y="5631472"/>
            <a:ext cx="1049663" cy="446850"/>
          </a:xfrm>
          <a:prstGeom prst="roundRect">
            <a:avLst>
              <a:gd name="adj" fmla="val 50000"/>
            </a:avLst>
          </a:prstGeom>
          <a:solidFill>
            <a:srgbClr val="CC33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 descr="H:\ПРОЕКТЫ\2022 01 28 СтудСтартап\Вся графика\Прозрачные буквы и фигуры\Призмы, фигуры\Angle_A2\Atom_5_-_Icosa001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88" y="1569578"/>
            <a:ext cx="3811792" cy="381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8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Группа 10"/>
          <p:cNvGrpSpPr/>
          <p:nvPr/>
        </p:nvGrpSpPr>
        <p:grpSpPr>
          <a:xfrm>
            <a:off x="1665528" y="1131351"/>
            <a:ext cx="750600" cy="899876"/>
            <a:chOff x="3642" y="1127249"/>
            <a:chExt cx="1125537" cy="1349375"/>
          </a:xfrm>
        </p:grpSpPr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42" y="1127249"/>
              <a:ext cx="1125537" cy="13493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Шестиугольник 12"/>
            <p:cNvSpPr/>
            <p:nvPr/>
          </p:nvSpPr>
          <p:spPr>
            <a:xfrm rot="5400000">
              <a:off x="-42980" y="1282082"/>
              <a:ext cx="1208356" cy="1041684"/>
            </a:xfrm>
            <a:prstGeom prst="hexagon">
              <a:avLst>
                <a:gd name="adj" fmla="val 30333"/>
                <a:gd name="vf" fmla="val 115470"/>
              </a:avLst>
            </a:prstGeom>
            <a:solidFill>
              <a:schemeClr val="bg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" name="Равнобедренный треугольник 13"/>
          <p:cNvSpPr/>
          <p:nvPr/>
        </p:nvSpPr>
        <p:spPr>
          <a:xfrm rot="5400000">
            <a:off x="1976591" y="1453603"/>
            <a:ext cx="434565" cy="381640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263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331709" y="907520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15816" y="1268881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программа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32388" y="1541356"/>
            <a:ext cx="160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«УМНИК»</a:t>
            </a:r>
            <a:endParaRPr lang="ru-RU" sz="2400" b="1" dirty="0">
              <a:solidFill>
                <a:srgbClr val="7030A0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1969216"/>
            <a:ext cx="221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реализуется с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2007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года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01060" y="1484904"/>
            <a:ext cx="3347404" cy="638199"/>
          </a:xfrm>
          <a:prstGeom prst="rect">
            <a:avLst/>
          </a:prstGeom>
          <a:solidFill>
            <a:srgbClr val="163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63E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1060" y="1484905"/>
            <a:ext cx="3275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оддержка коммерчески ориентированных научно-технических проектов молодых исследователей</a:t>
            </a:r>
            <a:endParaRPr lang="ru-RU" altLang="ru-RU" sz="1200" dirty="0"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102006" y="2593116"/>
            <a:ext cx="3512764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Физические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лица от 18 до 30 лет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54554" y="3025102"/>
            <a:ext cx="4105275" cy="11241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Ожидаемые результаты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:</a:t>
            </a:r>
          </a:p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ru-RU" sz="105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Завершенный </a:t>
            </a:r>
            <a:r>
              <a:rPr lang="ru-RU" sz="105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НИР</a:t>
            </a: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ru-RU" sz="105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Заявка на защиту РИД</a:t>
            </a:r>
          </a:p>
          <a:p>
            <a:pPr marL="342900" indent="-342900">
              <a:lnSpc>
                <a:spcPct val="130000"/>
              </a:lnSpc>
              <a:spcAft>
                <a:spcPts val="0"/>
              </a:spcAft>
              <a:buClr>
                <a:srgbClr val="7030A0"/>
              </a:buClr>
              <a:buSzPct val="150000"/>
              <a:buFont typeface="Wingdings" panose="05000000000000000000" pitchFamily="2" charset="2"/>
              <a:buChar char="§"/>
              <a:defRPr/>
            </a:pPr>
            <a:r>
              <a:rPr lang="ru-RU" sz="105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Бизнес-план инновационного проекта</a:t>
            </a:r>
          </a:p>
          <a:p>
            <a:pPr>
              <a:buClr>
                <a:srgbClr val="FF0000"/>
              </a:buClr>
            </a:pPr>
            <a:endParaRPr lang="ru-RU" sz="105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Handogina\Desktop\Иконки\16_FASIE_ikonki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856" y="2565025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Handogina\Desktop\Иконки\14_FASIE_ikonk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5025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C:\Users\Handogina\Desktop\Иконки\26_FASIE_ikonk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19767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Google Shape;257;p8">
            <a:extLst>
              <a:ext uri="{FF2B5EF4-FFF2-40B4-BE49-F238E27FC236}">
                <a16:creationId xmlns:a16="http://schemas.microsoft.com/office/drawing/2014/main" xmlns="" id="{4AD5F503-2EA1-434F-9938-69219BC1A83D}"/>
              </a:ext>
            </a:extLst>
          </p:cNvPr>
          <p:cNvSpPr txBox="1"/>
          <p:nvPr/>
        </p:nvSpPr>
        <p:spPr>
          <a:xfrm>
            <a:off x="2013694" y="4289482"/>
            <a:ext cx="687773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</a:pP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Результаты Челябинской области в 2022 году: 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</a:pPr>
            <a:r>
              <a:rPr lang="ru-RU" sz="1200" b="0" i="0" u="none" strike="noStrike" cap="none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Приняло участие </a:t>
            </a:r>
            <a:r>
              <a:rPr lang="ru-RU" sz="1200" b="1" i="0" u="none" strike="noStrike" cap="none" dirty="0" smtClean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113</a:t>
            </a:r>
            <a:r>
              <a:rPr lang="ru-RU" sz="1200" b="0" i="0" u="none" strike="noStrike" cap="none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, поддержано проектов </a:t>
            </a:r>
            <a:r>
              <a:rPr lang="ru-RU" sz="1200" b="1" dirty="0" smtClean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25</a:t>
            </a:r>
            <a:endParaRPr lang="ru-RU" sz="1200" b="1" i="0" u="none" strike="noStrike" cap="none" dirty="0">
              <a:solidFill>
                <a:srgbClr val="7030A0"/>
              </a:solidFill>
              <a:latin typeface="Arial" panose="020B0604020202020204" pitchFamily="34" charset="0"/>
              <a:ea typeface="Tahoma"/>
              <a:cs typeface="Arial" panose="020B0604020202020204" pitchFamily="34" charset="0"/>
              <a:sym typeface="Tahoma"/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4425623" y="5866384"/>
            <a:ext cx="2896524" cy="477997"/>
            <a:chOff x="2558471" y="2568828"/>
            <a:chExt cx="2815618" cy="507287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 flipH="1" flipV="1">
              <a:off x="4902381" y="2568828"/>
              <a:ext cx="471708" cy="507287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 flipV="1">
              <a:off x="2558471" y="2568828"/>
              <a:ext cx="471708" cy="507287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4"/>
          <p:cNvGrpSpPr>
            <a:grpSpLocks noChangeAspect="1"/>
          </p:cNvGrpSpPr>
          <p:nvPr/>
        </p:nvGrpSpPr>
        <p:grpSpPr bwMode="auto">
          <a:xfrm>
            <a:off x="1619994" y="1189729"/>
            <a:ext cx="1125538" cy="1349375"/>
            <a:chOff x="204" y="164"/>
            <a:chExt cx="709" cy="850"/>
          </a:xfrm>
        </p:grpSpPr>
        <p:sp>
          <p:nvSpPr>
            <p:cNvPr id="20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4" y="164"/>
              <a:ext cx="709" cy="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5"/>
            <p:cNvSpPr>
              <a:spLocks/>
            </p:cNvSpPr>
            <p:nvPr/>
          </p:nvSpPr>
          <p:spPr bwMode="auto">
            <a:xfrm>
              <a:off x="452" y="280"/>
              <a:ext cx="111" cy="61"/>
            </a:xfrm>
            <a:custGeom>
              <a:avLst/>
              <a:gdLst>
                <a:gd name="T0" fmla="*/ 0 w 111"/>
                <a:gd name="T1" fmla="*/ 61 h 61"/>
                <a:gd name="T2" fmla="*/ 106 w 111"/>
                <a:gd name="T3" fmla="*/ 0 h 61"/>
                <a:gd name="T4" fmla="*/ 111 w 111"/>
                <a:gd name="T5" fmla="*/ 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1" h="61">
                  <a:moveTo>
                    <a:pt x="0" y="61"/>
                  </a:moveTo>
                  <a:lnTo>
                    <a:pt x="106" y="0"/>
                  </a:lnTo>
                  <a:lnTo>
                    <a:pt x="111" y="2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Line 6"/>
            <p:cNvSpPr>
              <a:spLocks noChangeShapeType="1"/>
            </p:cNvSpPr>
            <p:nvPr/>
          </p:nvSpPr>
          <p:spPr bwMode="auto">
            <a:xfrm flipV="1">
              <a:off x="291" y="341"/>
              <a:ext cx="161" cy="9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7"/>
            <p:cNvSpPr>
              <a:spLocks/>
            </p:cNvSpPr>
            <p:nvPr/>
          </p:nvSpPr>
          <p:spPr bwMode="auto">
            <a:xfrm>
              <a:off x="287" y="438"/>
              <a:ext cx="4" cy="319"/>
            </a:xfrm>
            <a:custGeom>
              <a:avLst/>
              <a:gdLst>
                <a:gd name="T0" fmla="*/ 4 w 4"/>
                <a:gd name="T1" fmla="*/ 0 h 319"/>
                <a:gd name="T2" fmla="*/ 0 w 4"/>
                <a:gd name="T3" fmla="*/ 2 h 319"/>
                <a:gd name="T4" fmla="*/ 0 w 4"/>
                <a:gd name="T5" fmla="*/ 319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19">
                  <a:moveTo>
                    <a:pt x="4" y="0"/>
                  </a:moveTo>
                  <a:lnTo>
                    <a:pt x="0" y="2"/>
                  </a:lnTo>
                  <a:lnTo>
                    <a:pt x="0" y="319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Line 8"/>
            <p:cNvSpPr>
              <a:spLocks noChangeShapeType="1"/>
            </p:cNvSpPr>
            <p:nvPr/>
          </p:nvSpPr>
          <p:spPr bwMode="auto">
            <a:xfrm flipH="1" flipV="1">
              <a:off x="291" y="438"/>
              <a:ext cx="95" cy="5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9"/>
            <p:cNvSpPr>
              <a:spLocks/>
            </p:cNvSpPr>
            <p:nvPr/>
          </p:nvSpPr>
          <p:spPr bwMode="auto">
            <a:xfrm>
              <a:off x="287" y="757"/>
              <a:ext cx="170" cy="99"/>
            </a:xfrm>
            <a:custGeom>
              <a:avLst/>
              <a:gdLst>
                <a:gd name="T0" fmla="*/ 0 w 170"/>
                <a:gd name="T1" fmla="*/ 0 h 99"/>
                <a:gd name="T2" fmla="*/ 0 w 170"/>
                <a:gd name="T3" fmla="*/ 0 h 99"/>
                <a:gd name="T4" fmla="*/ 170 w 170"/>
                <a:gd name="T5" fmla="*/ 99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0" h="99">
                  <a:moveTo>
                    <a:pt x="0" y="0"/>
                  </a:moveTo>
                  <a:lnTo>
                    <a:pt x="0" y="0"/>
                  </a:lnTo>
                  <a:lnTo>
                    <a:pt x="170" y="99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0"/>
            <p:cNvSpPr>
              <a:spLocks/>
            </p:cNvSpPr>
            <p:nvPr/>
          </p:nvSpPr>
          <p:spPr bwMode="auto">
            <a:xfrm>
              <a:off x="457" y="856"/>
              <a:ext cx="106" cy="61"/>
            </a:xfrm>
            <a:custGeom>
              <a:avLst/>
              <a:gdLst>
                <a:gd name="T0" fmla="*/ 106 w 106"/>
                <a:gd name="T1" fmla="*/ 59 h 61"/>
                <a:gd name="T2" fmla="*/ 101 w 106"/>
                <a:gd name="T3" fmla="*/ 61 h 61"/>
                <a:gd name="T4" fmla="*/ 0 w 106"/>
                <a:gd name="T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" h="61">
                  <a:moveTo>
                    <a:pt x="106" y="59"/>
                  </a:moveTo>
                  <a:lnTo>
                    <a:pt x="101" y="61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Line 11"/>
            <p:cNvSpPr>
              <a:spLocks noChangeShapeType="1"/>
            </p:cNvSpPr>
            <p:nvPr/>
          </p:nvSpPr>
          <p:spPr bwMode="auto">
            <a:xfrm flipH="1">
              <a:off x="287" y="695"/>
              <a:ext cx="104" cy="62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Line 12"/>
            <p:cNvSpPr>
              <a:spLocks noChangeShapeType="1"/>
            </p:cNvSpPr>
            <p:nvPr/>
          </p:nvSpPr>
          <p:spPr bwMode="auto">
            <a:xfrm flipH="1" flipV="1">
              <a:off x="563" y="282"/>
              <a:ext cx="97" cy="5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Line 13"/>
            <p:cNvSpPr>
              <a:spLocks noChangeShapeType="1"/>
            </p:cNvSpPr>
            <p:nvPr/>
          </p:nvSpPr>
          <p:spPr bwMode="auto">
            <a:xfrm>
              <a:off x="750" y="391"/>
              <a:ext cx="78" cy="4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14"/>
            <p:cNvSpPr>
              <a:spLocks/>
            </p:cNvSpPr>
            <p:nvPr/>
          </p:nvSpPr>
          <p:spPr bwMode="auto">
            <a:xfrm>
              <a:off x="738" y="757"/>
              <a:ext cx="92" cy="54"/>
            </a:xfrm>
            <a:custGeom>
              <a:avLst/>
              <a:gdLst>
                <a:gd name="T0" fmla="*/ 0 w 92"/>
                <a:gd name="T1" fmla="*/ 54 h 54"/>
                <a:gd name="T2" fmla="*/ 92 w 92"/>
                <a:gd name="T3" fmla="*/ 0 h 54"/>
                <a:gd name="T4" fmla="*/ 92 w 92"/>
                <a:gd name="T5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" h="54">
                  <a:moveTo>
                    <a:pt x="0" y="54"/>
                  </a:moveTo>
                  <a:lnTo>
                    <a:pt x="92" y="0"/>
                  </a:lnTo>
                  <a:lnTo>
                    <a:pt x="92" y="0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Line 15"/>
            <p:cNvSpPr>
              <a:spLocks noChangeShapeType="1"/>
            </p:cNvSpPr>
            <p:nvPr/>
          </p:nvSpPr>
          <p:spPr bwMode="auto">
            <a:xfrm flipV="1">
              <a:off x="563" y="863"/>
              <a:ext cx="88" cy="52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16"/>
            <p:cNvSpPr>
              <a:spLocks/>
            </p:cNvSpPr>
            <p:nvPr/>
          </p:nvSpPr>
          <p:spPr bwMode="auto">
            <a:xfrm>
              <a:off x="828" y="438"/>
              <a:ext cx="2" cy="113"/>
            </a:xfrm>
            <a:custGeom>
              <a:avLst/>
              <a:gdLst>
                <a:gd name="T0" fmla="*/ 2 w 2"/>
                <a:gd name="T1" fmla="*/ 113 h 113"/>
                <a:gd name="T2" fmla="*/ 2 w 2"/>
                <a:gd name="T3" fmla="*/ 2 h 113"/>
                <a:gd name="T4" fmla="*/ 0 w 2"/>
                <a:gd name="T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13">
                  <a:moveTo>
                    <a:pt x="2" y="113"/>
                  </a:moveTo>
                  <a:lnTo>
                    <a:pt x="2" y="2"/>
                  </a:lnTo>
                  <a:lnTo>
                    <a:pt x="0" y="0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Line 17"/>
            <p:cNvSpPr>
              <a:spLocks noChangeShapeType="1"/>
            </p:cNvSpPr>
            <p:nvPr/>
          </p:nvSpPr>
          <p:spPr bwMode="auto">
            <a:xfrm flipV="1">
              <a:off x="830" y="646"/>
              <a:ext cx="0" cy="111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18"/>
            <p:cNvSpPr>
              <a:spLocks/>
            </p:cNvSpPr>
            <p:nvPr/>
          </p:nvSpPr>
          <p:spPr bwMode="auto">
            <a:xfrm>
              <a:off x="391" y="695"/>
              <a:ext cx="172" cy="99"/>
            </a:xfrm>
            <a:custGeom>
              <a:avLst/>
              <a:gdLst>
                <a:gd name="T0" fmla="*/ 0 w 172"/>
                <a:gd name="T1" fmla="*/ 0 h 99"/>
                <a:gd name="T2" fmla="*/ 167 w 172"/>
                <a:gd name="T3" fmla="*/ 99 h 99"/>
                <a:gd name="T4" fmla="*/ 172 w 172"/>
                <a:gd name="T5" fmla="*/ 97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" h="99">
                  <a:moveTo>
                    <a:pt x="0" y="0"/>
                  </a:moveTo>
                  <a:lnTo>
                    <a:pt x="167" y="99"/>
                  </a:lnTo>
                  <a:lnTo>
                    <a:pt x="172" y="97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19"/>
            <p:cNvSpPr>
              <a:spLocks/>
            </p:cNvSpPr>
            <p:nvPr/>
          </p:nvSpPr>
          <p:spPr bwMode="auto">
            <a:xfrm>
              <a:off x="386" y="495"/>
              <a:ext cx="5" cy="200"/>
            </a:xfrm>
            <a:custGeom>
              <a:avLst/>
              <a:gdLst>
                <a:gd name="T0" fmla="*/ 0 w 5"/>
                <a:gd name="T1" fmla="*/ 0 h 200"/>
                <a:gd name="T2" fmla="*/ 0 w 5"/>
                <a:gd name="T3" fmla="*/ 198 h 200"/>
                <a:gd name="T4" fmla="*/ 5 w 5"/>
                <a:gd name="T5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00">
                  <a:moveTo>
                    <a:pt x="0" y="0"/>
                  </a:moveTo>
                  <a:lnTo>
                    <a:pt x="0" y="198"/>
                  </a:lnTo>
                  <a:lnTo>
                    <a:pt x="5" y="200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Line 20"/>
            <p:cNvSpPr>
              <a:spLocks noChangeShapeType="1"/>
            </p:cNvSpPr>
            <p:nvPr/>
          </p:nvSpPr>
          <p:spPr bwMode="auto">
            <a:xfrm flipV="1">
              <a:off x="391" y="596"/>
              <a:ext cx="170" cy="99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Line 21"/>
            <p:cNvSpPr>
              <a:spLocks noChangeShapeType="1"/>
            </p:cNvSpPr>
            <p:nvPr/>
          </p:nvSpPr>
          <p:spPr bwMode="auto">
            <a:xfrm>
              <a:off x="561" y="596"/>
              <a:ext cx="2" cy="2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2"/>
            <p:cNvSpPr>
              <a:spLocks/>
            </p:cNvSpPr>
            <p:nvPr/>
          </p:nvSpPr>
          <p:spPr bwMode="auto">
            <a:xfrm>
              <a:off x="386" y="388"/>
              <a:ext cx="177" cy="107"/>
            </a:xfrm>
            <a:custGeom>
              <a:avLst/>
              <a:gdLst>
                <a:gd name="T0" fmla="*/ 0 w 177"/>
                <a:gd name="T1" fmla="*/ 107 h 107"/>
                <a:gd name="T2" fmla="*/ 0 w 177"/>
                <a:gd name="T3" fmla="*/ 102 h 107"/>
                <a:gd name="T4" fmla="*/ 172 w 177"/>
                <a:gd name="T5" fmla="*/ 0 h 107"/>
                <a:gd name="T6" fmla="*/ 177 w 177"/>
                <a:gd name="T7" fmla="*/ 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107">
                  <a:moveTo>
                    <a:pt x="0" y="107"/>
                  </a:moveTo>
                  <a:lnTo>
                    <a:pt x="0" y="102"/>
                  </a:lnTo>
                  <a:lnTo>
                    <a:pt x="172" y="0"/>
                  </a:lnTo>
                  <a:lnTo>
                    <a:pt x="177" y="3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Line 23"/>
            <p:cNvSpPr>
              <a:spLocks noChangeShapeType="1"/>
            </p:cNvSpPr>
            <p:nvPr/>
          </p:nvSpPr>
          <p:spPr bwMode="auto">
            <a:xfrm flipH="1" flipV="1">
              <a:off x="386" y="495"/>
              <a:ext cx="175" cy="101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Line 24"/>
            <p:cNvSpPr>
              <a:spLocks noChangeShapeType="1"/>
            </p:cNvSpPr>
            <p:nvPr/>
          </p:nvSpPr>
          <p:spPr bwMode="auto">
            <a:xfrm flipV="1">
              <a:off x="561" y="594"/>
              <a:ext cx="2" cy="2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Line 25"/>
            <p:cNvSpPr>
              <a:spLocks noChangeShapeType="1"/>
            </p:cNvSpPr>
            <p:nvPr/>
          </p:nvSpPr>
          <p:spPr bwMode="auto">
            <a:xfrm flipV="1">
              <a:off x="563" y="695"/>
              <a:ext cx="166" cy="9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26"/>
            <p:cNvSpPr>
              <a:spLocks/>
            </p:cNvSpPr>
            <p:nvPr/>
          </p:nvSpPr>
          <p:spPr bwMode="auto">
            <a:xfrm>
              <a:off x="563" y="391"/>
              <a:ext cx="168" cy="104"/>
            </a:xfrm>
            <a:custGeom>
              <a:avLst/>
              <a:gdLst>
                <a:gd name="T0" fmla="*/ 0 w 168"/>
                <a:gd name="T1" fmla="*/ 0 h 104"/>
                <a:gd name="T2" fmla="*/ 168 w 168"/>
                <a:gd name="T3" fmla="*/ 99 h 104"/>
                <a:gd name="T4" fmla="*/ 168 w 168"/>
                <a:gd name="T5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" h="104">
                  <a:moveTo>
                    <a:pt x="0" y="0"/>
                  </a:moveTo>
                  <a:lnTo>
                    <a:pt x="168" y="99"/>
                  </a:lnTo>
                  <a:lnTo>
                    <a:pt x="168" y="104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Line 27"/>
            <p:cNvSpPr>
              <a:spLocks noChangeShapeType="1"/>
            </p:cNvSpPr>
            <p:nvPr/>
          </p:nvSpPr>
          <p:spPr bwMode="auto">
            <a:xfrm flipV="1">
              <a:off x="561" y="282"/>
              <a:ext cx="0" cy="109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Line 28"/>
            <p:cNvSpPr>
              <a:spLocks noChangeShapeType="1"/>
            </p:cNvSpPr>
            <p:nvPr/>
          </p:nvSpPr>
          <p:spPr bwMode="auto">
            <a:xfrm flipV="1">
              <a:off x="561" y="792"/>
              <a:ext cx="0" cy="123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Line 29"/>
            <p:cNvSpPr>
              <a:spLocks noChangeShapeType="1"/>
            </p:cNvSpPr>
            <p:nvPr/>
          </p:nvSpPr>
          <p:spPr bwMode="auto">
            <a:xfrm flipV="1">
              <a:off x="561" y="598"/>
              <a:ext cx="0" cy="194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Line 30"/>
            <p:cNvSpPr>
              <a:spLocks noChangeShapeType="1"/>
            </p:cNvSpPr>
            <p:nvPr/>
          </p:nvSpPr>
          <p:spPr bwMode="auto">
            <a:xfrm flipV="1">
              <a:off x="561" y="391"/>
              <a:ext cx="0" cy="203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1"/>
            <p:cNvSpPr>
              <a:spLocks/>
            </p:cNvSpPr>
            <p:nvPr/>
          </p:nvSpPr>
          <p:spPr bwMode="auto">
            <a:xfrm>
              <a:off x="729" y="495"/>
              <a:ext cx="2" cy="200"/>
            </a:xfrm>
            <a:custGeom>
              <a:avLst/>
              <a:gdLst>
                <a:gd name="T0" fmla="*/ 0 w 2"/>
                <a:gd name="T1" fmla="*/ 200 h 200"/>
                <a:gd name="T2" fmla="*/ 2 w 2"/>
                <a:gd name="T3" fmla="*/ 198 h 200"/>
                <a:gd name="T4" fmla="*/ 2 w 2"/>
                <a:gd name="T5" fmla="*/ 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00">
                  <a:moveTo>
                    <a:pt x="0" y="200"/>
                  </a:moveTo>
                  <a:lnTo>
                    <a:pt x="2" y="198"/>
                  </a:lnTo>
                  <a:lnTo>
                    <a:pt x="2" y="0"/>
                  </a:lnTo>
                </a:path>
              </a:pathLst>
            </a:cu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Line 32"/>
            <p:cNvSpPr>
              <a:spLocks noChangeShapeType="1"/>
            </p:cNvSpPr>
            <p:nvPr/>
          </p:nvSpPr>
          <p:spPr bwMode="auto">
            <a:xfrm flipV="1">
              <a:off x="563" y="594"/>
              <a:ext cx="0" cy="4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Line 33"/>
            <p:cNvSpPr>
              <a:spLocks noChangeShapeType="1"/>
            </p:cNvSpPr>
            <p:nvPr/>
          </p:nvSpPr>
          <p:spPr bwMode="auto">
            <a:xfrm>
              <a:off x="563" y="598"/>
              <a:ext cx="166" cy="97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Line 34"/>
            <p:cNvSpPr>
              <a:spLocks noChangeShapeType="1"/>
            </p:cNvSpPr>
            <p:nvPr/>
          </p:nvSpPr>
          <p:spPr bwMode="auto">
            <a:xfrm flipV="1">
              <a:off x="563" y="495"/>
              <a:ext cx="168" cy="99"/>
            </a:xfrm>
            <a:prstGeom prst="line">
              <a:avLst/>
            </a:prstGeom>
            <a:noFill/>
            <a:ln w="14288" cap="rnd">
              <a:solidFill>
                <a:srgbClr val="20497E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35"/>
            <p:cNvSpPr>
              <a:spLocks/>
            </p:cNvSpPr>
            <p:nvPr/>
          </p:nvSpPr>
          <p:spPr bwMode="auto">
            <a:xfrm>
              <a:off x="358" y="365"/>
              <a:ext cx="404" cy="465"/>
            </a:xfrm>
            <a:custGeom>
              <a:avLst/>
              <a:gdLst>
                <a:gd name="T0" fmla="*/ 203 w 404"/>
                <a:gd name="T1" fmla="*/ 465 h 465"/>
                <a:gd name="T2" fmla="*/ 0 w 404"/>
                <a:gd name="T3" fmla="*/ 349 h 465"/>
                <a:gd name="T4" fmla="*/ 0 w 404"/>
                <a:gd name="T5" fmla="*/ 115 h 465"/>
                <a:gd name="T6" fmla="*/ 203 w 404"/>
                <a:gd name="T7" fmla="*/ 0 h 465"/>
                <a:gd name="T8" fmla="*/ 404 w 404"/>
                <a:gd name="T9" fmla="*/ 115 h 465"/>
                <a:gd name="T10" fmla="*/ 404 w 404"/>
                <a:gd name="T11" fmla="*/ 349 h 465"/>
                <a:gd name="T12" fmla="*/ 203 w 404"/>
                <a:gd name="T13" fmla="*/ 465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4" h="465">
                  <a:moveTo>
                    <a:pt x="203" y="465"/>
                  </a:moveTo>
                  <a:lnTo>
                    <a:pt x="0" y="349"/>
                  </a:lnTo>
                  <a:lnTo>
                    <a:pt x="0" y="115"/>
                  </a:lnTo>
                  <a:lnTo>
                    <a:pt x="203" y="0"/>
                  </a:lnTo>
                  <a:lnTo>
                    <a:pt x="404" y="115"/>
                  </a:lnTo>
                  <a:lnTo>
                    <a:pt x="404" y="349"/>
                  </a:lnTo>
                  <a:lnTo>
                    <a:pt x="203" y="465"/>
                  </a:lnTo>
                  <a:close/>
                </a:path>
              </a:pathLst>
            </a:custGeom>
            <a:solidFill>
              <a:srgbClr val="703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37"/>
            <p:cNvSpPr>
              <a:spLocks/>
            </p:cNvSpPr>
            <p:nvPr/>
          </p:nvSpPr>
          <p:spPr bwMode="auto">
            <a:xfrm>
              <a:off x="211" y="173"/>
              <a:ext cx="697" cy="839"/>
            </a:xfrm>
            <a:custGeom>
              <a:avLst/>
              <a:gdLst>
                <a:gd name="T0" fmla="*/ 697 w 697"/>
                <a:gd name="T1" fmla="*/ 211 h 839"/>
                <a:gd name="T2" fmla="*/ 347 w 697"/>
                <a:gd name="T3" fmla="*/ 0 h 839"/>
                <a:gd name="T4" fmla="*/ 0 w 697"/>
                <a:gd name="T5" fmla="*/ 211 h 839"/>
                <a:gd name="T6" fmla="*/ 0 w 697"/>
                <a:gd name="T7" fmla="*/ 629 h 839"/>
                <a:gd name="T8" fmla="*/ 347 w 697"/>
                <a:gd name="T9" fmla="*/ 839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7" h="839">
                  <a:moveTo>
                    <a:pt x="697" y="211"/>
                  </a:moveTo>
                  <a:lnTo>
                    <a:pt x="347" y="0"/>
                  </a:lnTo>
                  <a:lnTo>
                    <a:pt x="0" y="211"/>
                  </a:lnTo>
                  <a:lnTo>
                    <a:pt x="0" y="629"/>
                  </a:lnTo>
                  <a:lnTo>
                    <a:pt x="347" y="839"/>
                  </a:lnTo>
                </a:path>
              </a:pathLst>
            </a:custGeom>
            <a:noFill/>
            <a:ln w="22225" cap="flat">
              <a:solidFill>
                <a:srgbClr val="20497E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53" name="Picture 7" descr="http://fasie.ru/local/templates/.default/markup/img/prog_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00929"/>
            <a:ext cx="398465" cy="330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 Box 10"/>
          <p:cNvSpPr txBox="1">
            <a:spLocks noChangeArrowheads="1"/>
          </p:cNvSpPr>
          <p:nvPr/>
        </p:nvSpPr>
        <p:spPr bwMode="auto">
          <a:xfrm>
            <a:off x="6294287" y="3213756"/>
            <a:ext cx="3112263" cy="22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7030A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Научно-технический проект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Picture 4" descr="C:\Users\Handogina\Desktop\Иконки\19_FASIE_ikonk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628" y="3101360"/>
            <a:ext cx="413638" cy="41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6294287" y="2697403"/>
            <a:ext cx="3823076" cy="40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7030A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500 тыс. рублей на 1 год</a:t>
            </a:r>
            <a:endParaRPr lang="en-US" sz="12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buClr>
                <a:srgbClr val="7030A0"/>
              </a:buClr>
            </a:pPr>
            <a:endParaRPr lang="ru-RU" sz="12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7" name="Picture 10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1"/>
          <a:stretch/>
        </p:blipFill>
        <p:spPr bwMode="auto">
          <a:xfrm>
            <a:off x="9846457" y="5143500"/>
            <a:ext cx="1066032" cy="14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2263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620" y="1189522"/>
            <a:ext cx="2219523" cy="85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921652" y="1425420"/>
            <a:ext cx="4680520" cy="451892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37772" y="2102600"/>
            <a:ext cx="7948776" cy="1131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• Размер гранта – 1 млн. рублей</a:t>
            </a:r>
          </a:p>
          <a:p>
            <a:pPr>
              <a:lnSpc>
                <a:spcPct val="150000"/>
              </a:lnSpc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• Срок выполнения проекта – 12 месяцев (2 этапа)</a:t>
            </a:r>
          </a:p>
          <a:p>
            <a:pPr>
              <a:lnSpc>
                <a:spcPct val="150000"/>
              </a:lnSpc>
            </a:pPr>
            <a:r>
              <a:rPr lang="ru-RU" sz="1500" dirty="0" smtClean="0">
                <a:latin typeface="Arial" panose="020B0604020202020204" pitchFamily="34" charset="0"/>
                <a:cs typeface="Arial" panose="020B0604020202020204" pitchFamily="34" charset="0"/>
              </a:rPr>
              <a:t>• Заявитель – физическое лицо (студент ВУЗа РФ)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641732" y="3350160"/>
            <a:ext cx="583474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команды (при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наличии):</a:t>
            </a:r>
          </a:p>
          <a:p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Учащиеся </a:t>
            </a:r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ВУЗов РФ и школьники (на безвозмездной основе)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66494" y="3975114"/>
            <a:ext cx="61206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Перечисление средств гранта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ru-RU" sz="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средств гранта после подписания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Договора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70%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средств гранта после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успешного завершения </a:t>
            </a:r>
            <a:r>
              <a:rPr lang="ru-RU" sz="1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ru-RU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этапа</a:t>
            </a: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0244" y="1244401"/>
            <a:ext cx="1108396" cy="1108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777636" y="3706242"/>
            <a:ext cx="719124" cy="330933"/>
          </a:xfrm>
          <a:prstGeom prst="roundRect">
            <a:avLst>
              <a:gd name="adj" fmla="val 50000"/>
            </a:avLst>
          </a:prstGeom>
          <a:solidFill>
            <a:srgbClr val="9966FF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93660" y="146100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программе «Студенческий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стартап»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6" descr="H:\ПРОЕКТЫ\2022 01 28 СтудСтартап\Студенческий Стартап v1.1\1-Знак-рубля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378" y="1244401"/>
            <a:ext cx="2252121" cy="2252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8608941" y="4884394"/>
            <a:ext cx="1381623" cy="635808"/>
          </a:xfrm>
          <a:prstGeom prst="roundRect">
            <a:avLst>
              <a:gd name="adj" fmla="val 50000"/>
            </a:avLst>
          </a:prstGeom>
          <a:solidFill>
            <a:srgbClr val="9966FF">
              <a:alpha val="6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531584" y="5889916"/>
            <a:ext cx="9090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oogle Shape;257;p8">
            <a:extLst>
              <a:ext uri="{FF2B5EF4-FFF2-40B4-BE49-F238E27FC236}">
                <a16:creationId xmlns:a16="http://schemas.microsoft.com/office/drawing/2014/main" xmlns="" id="{4AD5F503-2EA1-434F-9938-69219BC1A83D}"/>
              </a:ext>
            </a:extLst>
          </p:cNvPr>
          <p:cNvSpPr txBox="1"/>
          <p:nvPr/>
        </p:nvSpPr>
        <p:spPr>
          <a:xfrm>
            <a:off x="2536281" y="5141913"/>
            <a:ext cx="6877731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</a:pP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Результаты Челябинской области: </a:t>
            </a:r>
          </a:p>
          <a:p>
            <a:pPr marR="0" lvl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400"/>
            </a:pPr>
            <a:r>
              <a:rPr lang="ru-RU" sz="1200" b="1" i="0" u="none" strike="noStrike" cap="none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2022 год: </a:t>
            </a:r>
            <a:r>
              <a:rPr lang="ru-RU" sz="1200" b="0" i="0" u="none" strike="noStrike" cap="none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Приняло участие </a:t>
            </a:r>
            <a:r>
              <a:rPr lang="ru-RU" sz="1200" b="1" i="0" u="none" strike="noStrike" cap="none" dirty="0" smtClean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42</a:t>
            </a:r>
            <a:r>
              <a:rPr lang="ru-RU" sz="1200" b="0" i="0" u="none" strike="noStrike" cap="none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, поддержано проектов </a:t>
            </a:r>
            <a:r>
              <a:rPr lang="ru-RU" sz="1200" b="1" dirty="0" smtClean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18 </a:t>
            </a:r>
            <a:r>
              <a:rPr lang="ru-RU" sz="1200" i="1" dirty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(1 и 2 очереди)</a:t>
            </a:r>
          </a:p>
          <a:p>
            <a:pPr lvl="0">
              <a:lnSpc>
                <a:spcPct val="150000"/>
              </a:lnSpc>
              <a:buClr>
                <a:srgbClr val="FF0000"/>
              </a:buClr>
              <a:buSzPts val="1400"/>
            </a:pPr>
            <a:r>
              <a:rPr lang="ru-RU" sz="12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2023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  <a:sym typeface="Tahoma"/>
              </a:rPr>
              <a:t>год: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Приняло участие </a:t>
            </a:r>
            <a:r>
              <a:rPr lang="ru-RU" sz="1200" b="1" dirty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40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,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поддержано проектов </a:t>
            </a:r>
            <a:r>
              <a:rPr lang="ru-RU" sz="1200" b="1" dirty="0" smtClean="0">
                <a:solidFill>
                  <a:srgbClr val="7030A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13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 </a:t>
            </a:r>
            <a:r>
              <a:rPr lang="ru-RU" sz="1200" i="1" dirty="0">
                <a:solidFill>
                  <a:srgbClr val="002060"/>
                </a:solidFill>
                <a:latin typeface="Arial" panose="020B0604020202020204" pitchFamily="34" charset="0"/>
                <a:ea typeface="Tahoma"/>
                <a:cs typeface="Arial" panose="020B0604020202020204" pitchFamily="34" charset="0"/>
                <a:sym typeface="Tahoma"/>
              </a:rPr>
              <a:t>(3 и 4 очереди)</a:t>
            </a:r>
          </a:p>
        </p:txBody>
      </p:sp>
    </p:spTree>
    <p:extLst>
      <p:ext uri="{BB962C8B-B14F-4D97-AF65-F5344CB8AC3E}">
        <p14:creationId xmlns:p14="http://schemas.microsoft.com/office/powerpoint/2010/main" val="2932263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530981" y="895526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31"/>
          <a:stretch/>
        </p:blipFill>
        <p:spPr bwMode="auto">
          <a:xfrm>
            <a:off x="10136450" y="5036798"/>
            <a:ext cx="1066032" cy="1414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44" y="1178033"/>
            <a:ext cx="1125537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115088" y="1256887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программа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31660" y="1529362"/>
            <a:ext cx="15225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«СТАРТ»</a:t>
            </a:r>
            <a:endParaRPr lang="ru-RU" sz="2400" b="1" dirty="0">
              <a:solidFill>
                <a:srgbClr val="FF0000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15088" y="1957222"/>
            <a:ext cx="221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реализуется с 2004 года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00332" y="1472911"/>
            <a:ext cx="3347404" cy="523220"/>
          </a:xfrm>
          <a:prstGeom prst="rect">
            <a:avLst/>
          </a:prstGeom>
          <a:solidFill>
            <a:srgbClr val="163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63E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00332" y="1472911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поддержка </a:t>
            </a:r>
            <a:r>
              <a:rPr lang="ru-RU" sz="1200" dirty="0" err="1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стартапов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на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посевной </a:t>
            </a:r>
          </a:p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 предпосевной стадиях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301278" y="2581122"/>
            <a:ext cx="3512764" cy="403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Физические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лица или</a:t>
            </a:r>
            <a:endParaRPr lang="en-US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МИП согласно № 209-ФЗ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не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старше 2 лет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6492812" y="2553031"/>
            <a:ext cx="3823076" cy="7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млн рублей на 2 этапа на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НИОКР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млн рублей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 коммерциализацию НИОКР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– со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этапа, 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53826" y="3013108"/>
            <a:ext cx="4105275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Clr>
                <a:srgbClr val="FF0000"/>
              </a:buClr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Ожидаемые результаты: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Создана интеллектуальная собственность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Начата реализация продукции</a:t>
            </a:r>
          </a:p>
        </p:txBody>
      </p:sp>
      <p:pic>
        <p:nvPicPr>
          <p:cNvPr id="16" name="Picture 2" descr="C:\Users\Handogina\Desktop\Иконки\16_FASIE_ikonk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128" y="2553031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Handogina\Desktop\Иконки\14_FASIE_ikonk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44" y="2553031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Handogina\Desktop\Иконки\26_FASIE_ikonk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944" y="3107773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Прямоугольник 18"/>
          <p:cNvSpPr/>
          <p:nvPr/>
        </p:nvSpPr>
        <p:spPr>
          <a:xfrm>
            <a:off x="4852540" y="5036798"/>
            <a:ext cx="2363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+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15%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Группа 19"/>
          <p:cNvGrpSpPr/>
          <p:nvPr/>
        </p:nvGrpSpPr>
        <p:grpSpPr>
          <a:xfrm>
            <a:off x="2178984" y="4068175"/>
            <a:ext cx="7416530" cy="432663"/>
            <a:chOff x="471259" y="2931790"/>
            <a:chExt cx="6277872" cy="432663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471259" y="2931790"/>
              <a:ext cx="2192087" cy="432663"/>
              <a:chOff x="2738008" y="1361481"/>
              <a:chExt cx="2719126" cy="432663"/>
            </a:xfrm>
          </p:grpSpPr>
          <p:sp>
            <p:nvSpPr>
              <p:cNvPr id="28" name="Нашивка 27"/>
              <p:cNvSpPr/>
              <p:nvPr/>
            </p:nvSpPr>
            <p:spPr>
              <a:xfrm>
                <a:off x="2738008" y="1361481"/>
                <a:ext cx="2719126" cy="432663"/>
              </a:xfrm>
              <a:prstGeom prst="chevron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Нашивка 4"/>
              <p:cNvSpPr/>
              <p:nvPr/>
            </p:nvSpPr>
            <p:spPr>
              <a:xfrm>
                <a:off x="2954340" y="1361481"/>
                <a:ext cx="2286463" cy="4326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1 этап («Старт-1»)</a:t>
                </a:r>
                <a:endParaRPr lang="ru-RU" sz="1400" kern="1200" dirty="0">
                  <a:solidFill>
                    <a:schemeClr val="bg1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2" name="Группа 21"/>
            <p:cNvGrpSpPr/>
            <p:nvPr/>
          </p:nvGrpSpPr>
          <p:grpSpPr>
            <a:xfrm>
              <a:off x="2509051" y="2931790"/>
              <a:ext cx="2192087" cy="432663"/>
              <a:chOff x="2738008" y="1361481"/>
              <a:chExt cx="2719126" cy="432663"/>
            </a:xfrm>
          </p:grpSpPr>
          <p:sp>
            <p:nvSpPr>
              <p:cNvPr id="26" name="Нашивка 25"/>
              <p:cNvSpPr/>
              <p:nvPr/>
            </p:nvSpPr>
            <p:spPr>
              <a:xfrm>
                <a:off x="2738008" y="1361481"/>
                <a:ext cx="2719126" cy="432663"/>
              </a:xfrm>
              <a:prstGeom prst="chevron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Нашивка 4"/>
              <p:cNvSpPr/>
              <p:nvPr/>
            </p:nvSpPr>
            <p:spPr>
              <a:xfrm>
                <a:off x="2954340" y="1361481"/>
                <a:ext cx="2286463" cy="4326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2 этап («Старт-2»)</a:t>
                </a:r>
                <a:endParaRPr lang="ru-RU" sz="1400" dirty="0">
                  <a:solidFill>
                    <a:schemeClr val="bg1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Группа 22"/>
            <p:cNvGrpSpPr/>
            <p:nvPr/>
          </p:nvGrpSpPr>
          <p:grpSpPr>
            <a:xfrm>
              <a:off x="4557044" y="2931790"/>
              <a:ext cx="2192087" cy="432663"/>
              <a:chOff x="2738008" y="1361481"/>
              <a:chExt cx="2719126" cy="432663"/>
            </a:xfrm>
          </p:grpSpPr>
          <p:sp>
            <p:nvSpPr>
              <p:cNvPr id="24" name="Нашивка 23"/>
              <p:cNvSpPr/>
              <p:nvPr/>
            </p:nvSpPr>
            <p:spPr>
              <a:xfrm>
                <a:off x="2738008" y="1361481"/>
                <a:ext cx="2719126" cy="432663"/>
              </a:xfrm>
              <a:prstGeom prst="chevron">
                <a:avLst/>
              </a:prstGeom>
              <a:solidFill>
                <a:srgbClr val="FF000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Нашивка 4"/>
              <p:cNvSpPr/>
              <p:nvPr/>
            </p:nvSpPr>
            <p:spPr>
              <a:xfrm>
                <a:off x="2954340" y="1361481"/>
                <a:ext cx="2286463" cy="4326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0010" tIns="26670" rIns="26670" bIns="26670" numCol="1" spcCol="1270" anchor="ctr" anchorCtr="0">
                <a:noAutofit/>
              </a:bodyPr>
              <a:lstStyle/>
              <a:p>
                <a:pPr lvl="0"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ru-RU" sz="14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Tahoma" panose="020B0604030504040204" pitchFamily="34" charset="0"/>
                    <a:cs typeface="Arial" panose="020B0604020202020204" pitchFamily="34" charset="0"/>
                  </a:rPr>
                  <a:t>«Бизнес-Старт»</a:t>
                </a:r>
                <a:endParaRPr lang="ru-RU" sz="1400" kern="1200" dirty="0">
                  <a:solidFill>
                    <a:schemeClr val="bg1"/>
                  </a:solidFill>
                  <a:latin typeface="Arial" panose="020B0604020202020204" pitchFamily="34" charset="0"/>
                  <a:ea typeface="Tahoma" panose="020B060403050404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0" name="Прямоугольник 29"/>
          <p:cNvSpPr/>
          <p:nvPr/>
        </p:nvSpPr>
        <p:spPr>
          <a:xfrm>
            <a:off x="4549094" y="4754817"/>
            <a:ext cx="20104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8 млн.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рублей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2247277" y="4754817"/>
            <a:ext cx="20104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4 млн.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рублей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948444" y="4761713"/>
            <a:ext cx="20830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spcAft>
                <a:spcPts val="12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§"/>
              <a:defRPr/>
            </a:pP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4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12 млн. 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рублей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228804" y="5043694"/>
            <a:ext cx="236328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+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30%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535309" y="5036798"/>
            <a:ext cx="17215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  <a:defRPr/>
            </a:pPr>
            <a:r>
              <a:rPr lang="ru-RU" sz="1200" dirty="0" err="1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b="1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не требуется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6704501" y="3671251"/>
            <a:ext cx="31701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1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олько для МИП*, завершивших «Старт-1» или «Старт-2» менее 2 лет назад</a:t>
            </a:r>
            <a:endParaRPr lang="ru-RU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4351865" y="3806512"/>
            <a:ext cx="2896524" cy="477997"/>
            <a:chOff x="2558471" y="2568828"/>
            <a:chExt cx="2815618" cy="507287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flipH="1" flipV="1">
              <a:off x="4902381" y="2568828"/>
              <a:ext cx="471708" cy="50728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flipH="1" flipV="1">
              <a:off x="2558471" y="2568828"/>
              <a:ext cx="471708" cy="507287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Прямоугольник 38"/>
          <p:cNvSpPr/>
          <p:nvPr/>
        </p:nvSpPr>
        <p:spPr>
          <a:xfrm>
            <a:off x="4549094" y="4501384"/>
            <a:ext cx="234060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ru-RU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Организация производства</a:t>
            </a: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376318" y="4501384"/>
            <a:ext cx="17972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ru-RU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Проведение НИОКР</a:t>
            </a: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923793" y="4508280"/>
            <a:ext cx="267573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 algn="ctr">
              <a:spcAft>
                <a:spcPts val="1200"/>
              </a:spcAft>
              <a:buFont typeface="Wingdings" panose="05000000000000000000" pitchFamily="2" charset="2"/>
              <a:buChar char="§"/>
              <a:defRPr/>
            </a:pPr>
            <a:r>
              <a:rPr lang="ru-RU" sz="1000" b="1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Масштабирование производства</a:t>
            </a:r>
            <a:endParaRPr lang="ru-RU" sz="1000" b="1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301753" y="3671568"/>
            <a:ext cx="258794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100" dirty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Т</a:t>
            </a:r>
            <a:r>
              <a:rPr lang="ru-RU" sz="1100" dirty="0" smtClean="0">
                <a:solidFill>
                  <a:srgbClr val="FF000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олько для МИП, завершивших «Старт-1» менее 2 лет назад</a:t>
            </a:r>
            <a:endParaRPr lang="ru-RU" sz="11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84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6928511" y="621305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61799" y="1835492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программа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61799" y="2535827"/>
            <a:ext cx="221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реализуется с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2014 года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30151" y="2267540"/>
            <a:ext cx="3635437" cy="685377"/>
          </a:xfrm>
          <a:prstGeom prst="rect">
            <a:avLst/>
          </a:prstGeom>
          <a:solidFill>
            <a:srgbClr val="163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63E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30151" y="2267541"/>
            <a:ext cx="37074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поддержка малых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инновационных предприятий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завершивших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НИОКР и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планирующих создание или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расширение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производства продукции </a:t>
            </a:r>
          </a:p>
          <a:p>
            <a:endParaRPr lang="ru-RU" sz="1200" dirty="0">
              <a:solidFill>
                <a:schemeClr val="bg1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685339" y="3714071"/>
            <a:ext cx="2520280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25B4B2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МИП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согласно № 209-ФЗ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685339" y="4129937"/>
            <a:ext cx="3080716" cy="7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25B4B2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en-US" sz="120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30</a:t>
            </a:r>
            <a:r>
              <a:rPr lang="ru-RU" sz="120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млн рублей на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 год</a:t>
            </a:r>
            <a:endParaRPr lang="ru-RU" sz="1200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25B4B2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</a:t>
            </a:r>
            <a:r>
              <a:rPr lang="ru-RU" sz="1200" dirty="0" err="1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софинансирование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50%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 суммы гранта</a:t>
            </a:r>
          </a:p>
          <a:p>
            <a:pPr marL="171450" indent="-171450">
              <a:buClr>
                <a:srgbClr val="25B4B2"/>
              </a:buClr>
              <a:buFont typeface="Arial" panose="020B0604020202020204" pitchFamily="34" charset="0"/>
              <a:buChar char="•"/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Handogina\Desktop\Иконки\16_FASIE_ikonk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655" y="4119114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Handogina\Desktop\Иконки\14_FASIE_ikonk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655" y="3615058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06803" y="2163380"/>
            <a:ext cx="3179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25B4B2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«КОММЕРЦИАЛИЗАЦИЯ»</a:t>
            </a:r>
            <a:endParaRPr lang="ru-RU" b="1" dirty="0">
              <a:solidFill>
                <a:srgbClr val="25B4B2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6605656" y="3714071"/>
            <a:ext cx="3024336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25B4B2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Коммерциализация НИОКР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33648" y="4100839"/>
            <a:ext cx="37496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5B4B2"/>
              </a:buClr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Ожидаемые результаты:</a:t>
            </a:r>
          </a:p>
          <a:p>
            <a:pPr marL="342900" indent="-342900">
              <a:spcAft>
                <a:spcPts val="0"/>
              </a:spcAft>
              <a:buClr>
                <a:srgbClr val="25B4B2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масштабирование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производства</a:t>
            </a:r>
          </a:p>
          <a:p>
            <a:pPr marL="342900" indent="-342900">
              <a:spcAft>
                <a:spcPts val="0"/>
              </a:spcAft>
              <a:buClr>
                <a:srgbClr val="25B4B2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экономический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эффект в течение 5 лет (прирост выручки, создание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ВПРМ)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4" descr="C:\Users\Handogina\Desktop\Иконки\19_FASIE_ikonki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7859" y="3615058"/>
            <a:ext cx="401952" cy="4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5" descr="C:\Users\Handogina\Desktop\Иконки\26_FASIE_ikonk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087" y="4130806"/>
            <a:ext cx="401952" cy="4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5655" y="1756638"/>
            <a:ext cx="1125537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84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996960" y="1486855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10908" y="1705459"/>
            <a:ext cx="10919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программа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10908" y="2405794"/>
            <a:ext cx="2210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реализуется с </a:t>
            </a:r>
            <a:r>
              <a:rPr lang="ru-RU" sz="14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1994 года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96151" y="1921482"/>
            <a:ext cx="3635437" cy="685377"/>
          </a:xfrm>
          <a:prstGeom prst="rect">
            <a:avLst/>
          </a:prstGeom>
          <a:solidFill>
            <a:srgbClr val="163E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163E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96151" y="1921483"/>
            <a:ext cx="37074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поддержка малых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инновационных предприятий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, </a:t>
            </a:r>
            <a:r>
              <a:rPr lang="ru-RU" sz="1200" dirty="0" smtClean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имеющих опыт </a:t>
            </a:r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разработки и продаж</a:t>
            </a:r>
          </a:p>
          <a:p>
            <a:r>
              <a:rPr lang="ru-RU" sz="1200" dirty="0">
                <a:solidFill>
                  <a:schemeClr val="bg1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наукоемкой продукции</a:t>
            </a: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2534448" y="3502617"/>
            <a:ext cx="2520280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МИП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согласно № 209-ФЗ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534448" y="3918483"/>
            <a:ext cx="3440756" cy="7732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До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3</a:t>
            </a:r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0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млн рублей на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1-2 года</a:t>
            </a:r>
            <a:endParaRPr lang="ru-RU" sz="1200" dirty="0">
              <a:solidFill>
                <a:srgbClr val="FF000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Внебюджетное софинансирование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/>
            </a:r>
            <a:b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</a:b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от 15</a:t>
            </a:r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%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 от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суммы гранта</a:t>
            </a:r>
          </a:p>
          <a:p>
            <a:pPr>
              <a:buClr>
                <a:srgbClr val="00B0F0"/>
              </a:buClr>
            </a:pP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 descr="C:\Users\Handogina\Desktop\Иконки\16_FASIE_ikonk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764" y="3907660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Handogina\Desktop\Иконки\14_FASIE_ikonki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764" y="3403604"/>
            <a:ext cx="413644" cy="413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124284" y="1977934"/>
            <a:ext cx="2178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  <a:latin typeface="Arial" panose="020B0604020202020204" pitchFamily="34" charset="0"/>
                <a:ea typeface="Segoe UI" panose="020B0502040204020203" pitchFamily="34" charset="0"/>
                <a:cs typeface="Arial" panose="020B0604020202020204" pitchFamily="34" charset="0"/>
              </a:rPr>
              <a:t>«РАЗВИТИЕ»</a:t>
            </a:r>
            <a:endParaRPr lang="ru-RU" sz="2400" b="1" dirty="0">
              <a:solidFill>
                <a:srgbClr val="00B0F0"/>
              </a:solidFill>
              <a:latin typeface="Arial" panose="020B0604020202020204" pitchFamily="34" charset="0"/>
              <a:ea typeface="Segoe UI" panose="020B0502040204020203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764" y="1632426"/>
            <a:ext cx="1125537" cy="134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767292" y="3502617"/>
            <a:ext cx="3024336" cy="21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4290" tIns="17145" rIns="34290" bIns="17145">
            <a:spAutoFit/>
          </a:bodyPr>
          <a:lstStyle/>
          <a:p>
            <a:pPr marL="285750" indent="-285750">
              <a:buClr>
                <a:srgbClr val="00B0F0"/>
              </a:buClr>
              <a:buSzPct val="100000"/>
              <a:buFont typeface="Wingdings" panose="05000000000000000000" pitchFamily="2" charset="2"/>
              <a:buChar char="§"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Проведение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НИОКР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695284" y="3907660"/>
            <a:ext cx="374966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00B0F0"/>
              </a:buClr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Ожидаемые результаты:</a:t>
            </a:r>
          </a:p>
          <a:p>
            <a:pPr marL="342900" indent="-342900"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Интеллектуальная собственность</a:t>
            </a:r>
          </a:p>
          <a:p>
            <a:pPr marL="342900" indent="-342900"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Создание производства</a:t>
            </a:r>
          </a:p>
          <a:p>
            <a:pPr marL="342900" indent="-342900">
              <a:spcAft>
                <a:spcPts val="0"/>
              </a:spcAft>
              <a:buClr>
                <a:srgbClr val="00B0F0"/>
              </a:buClr>
              <a:buFont typeface="Wingdings" panose="05000000000000000000" pitchFamily="2" charset="2"/>
              <a:buChar char="§"/>
              <a:defRPr/>
            </a:pP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Экономический эффект в течение 5 лет (прирост выручки, создание ВПРМ)</a:t>
            </a:r>
          </a:p>
        </p:txBody>
      </p:sp>
      <p:pic>
        <p:nvPicPr>
          <p:cNvPr id="18" name="Picture 4" descr="C:\Users\Handogina\Desktop\Иконки\19_FASIE_ikonki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9495" y="3403604"/>
            <a:ext cx="401952" cy="4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5" descr="C:\Users\Handogina\Desktop\Иконки\26_FASIE_ikonki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723" y="3919352"/>
            <a:ext cx="401952" cy="4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93" r="63092"/>
          <a:stretch/>
        </p:blipFill>
        <p:spPr bwMode="auto">
          <a:xfrm rot="16200000">
            <a:off x="7919831" y="4131384"/>
            <a:ext cx="404735" cy="2664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78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404945"/>
            <a:ext cx="2453054" cy="24530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631" y="626898"/>
            <a:ext cx="1749670" cy="1103451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14" y="626898"/>
            <a:ext cx="909028" cy="446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1" t="10002" r="26779"/>
          <a:stretch/>
        </p:blipFill>
        <p:spPr bwMode="auto">
          <a:xfrm rot="16200000">
            <a:off x="8671579" y="990428"/>
            <a:ext cx="503972" cy="2525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7819" y="4614386"/>
            <a:ext cx="1066032" cy="185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7"/>
          <p:cNvSpPr txBox="1"/>
          <p:nvPr/>
        </p:nvSpPr>
        <p:spPr>
          <a:xfrm>
            <a:off x="2607614" y="2364879"/>
            <a:ext cx="3508333" cy="2500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7145" tIns="17145" rIns="17145" bIns="17145" numCol="1" anchor="t">
            <a:spAutoFit/>
          </a:bodyPr>
          <a:lstStyle>
            <a:lvl1pPr algn="ctr" defTabSz="816174">
              <a:defRPr sz="2200" b="1" spc="-113">
                <a:solidFill>
                  <a:srgbClr val="002060"/>
                </a:solidFill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ru-RU" sz="1400" spc="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Показатели за 28 лет работы Фонда:</a:t>
            </a:r>
          </a:p>
        </p:txBody>
      </p:sp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8EC14CE3-F72E-4FAB-B1DF-26FA361087FF}"/>
              </a:ext>
            </a:extLst>
          </p:cNvPr>
          <p:cNvGrpSpPr/>
          <p:nvPr/>
        </p:nvGrpSpPr>
        <p:grpSpPr>
          <a:xfrm>
            <a:off x="3786295" y="2791949"/>
            <a:ext cx="2046416" cy="1501306"/>
            <a:chOff x="3030808" y="1779662"/>
            <a:chExt cx="2046416" cy="1501306"/>
          </a:xfrm>
        </p:grpSpPr>
        <p:sp>
          <p:nvSpPr>
            <p:cNvPr id="11" name="Rectangle 7"/>
            <p:cNvSpPr txBox="1"/>
            <p:nvPr/>
          </p:nvSpPr>
          <p:spPr>
            <a:xfrm>
              <a:off x="3976514" y="2475794"/>
              <a:ext cx="1100710" cy="346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/>
            <a:p>
              <a:pPr defTabSz="816174">
                <a:defRPr sz="1400">
                  <a:solidFill>
                    <a:srgbClr val="C00000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r>
                <a:rPr lang="ru-RU" sz="900" b="1" dirty="0"/>
                <a:t>МЛРД</a:t>
              </a:r>
              <a:endParaRPr lang="en-US" sz="900" b="1" dirty="0"/>
            </a:p>
            <a:p>
              <a:pPr defTabSz="816174">
                <a:defRPr sz="1400">
                  <a:solidFill>
                    <a:srgbClr val="C00000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r>
                <a:rPr lang="ru-RU" sz="900" b="1" dirty="0"/>
                <a:t>РУБЛЕЙ</a:t>
              </a:r>
              <a:endParaRPr sz="900" b="1" dirty="0"/>
            </a:p>
          </p:txBody>
        </p:sp>
        <p:grpSp>
          <p:nvGrpSpPr>
            <p:cNvPr id="12" name="Группа 11">
              <a:extLst>
                <a:ext uri="{FF2B5EF4-FFF2-40B4-BE49-F238E27FC236}">
                  <a16:creationId xmlns:a16="http://schemas.microsoft.com/office/drawing/2014/main" xmlns="" id="{2E77A6CD-3DBF-4E5C-A3C6-3AE238FFA1E1}"/>
                </a:ext>
              </a:extLst>
            </p:cNvPr>
            <p:cNvGrpSpPr/>
            <p:nvPr/>
          </p:nvGrpSpPr>
          <p:grpSpPr>
            <a:xfrm>
              <a:off x="3030808" y="1779662"/>
              <a:ext cx="1805663" cy="1501306"/>
              <a:chOff x="3030808" y="1779662"/>
              <a:chExt cx="1805663" cy="1501306"/>
            </a:xfrm>
          </p:grpSpPr>
          <p:sp>
            <p:nvSpPr>
              <p:cNvPr id="13" name="Rectangle 7"/>
              <p:cNvSpPr txBox="1"/>
              <p:nvPr/>
            </p:nvSpPr>
            <p:spPr>
              <a:xfrm>
                <a:off x="3030808" y="2842386"/>
                <a:ext cx="1805663" cy="4385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square" lIns="34290" tIns="34290" rIns="34290" bIns="34290" numCol="1" anchor="t">
                <a:spAutoFit/>
              </a:bodyPr>
              <a:lstStyle/>
              <a:p>
                <a:pPr algn="ctr" defTabSz="816174">
                  <a:defRPr sz="1400">
                    <a:solidFill>
                      <a:srgbClr val="C00000"/>
                    </a:solidFill>
                    <a:latin typeface="Tahoma"/>
                    <a:ea typeface="Tahoma"/>
                    <a:cs typeface="Tahoma"/>
                    <a:sym typeface="Tahoma"/>
                  </a:defRPr>
                </a:pPr>
                <a:r>
                  <a:rPr sz="1200" dirty="0"/>
                  <a:t>БЮДЖЕТ ФОНДА ЗА ПОСЛЕДНИЕ 5 ЛЕТ</a:t>
                </a:r>
              </a:p>
            </p:txBody>
          </p:sp>
          <p:sp>
            <p:nvSpPr>
              <p:cNvPr id="14" name="Rectangle 17"/>
              <p:cNvSpPr txBox="1"/>
              <p:nvPr/>
            </p:nvSpPr>
            <p:spPr>
              <a:xfrm>
                <a:off x="3314753" y="2421067"/>
                <a:ext cx="691852" cy="4154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8" tIns="45718" rIns="45718" bIns="45718" numCol="1" anchor="t">
                <a:spAutoFit/>
              </a:bodyPr>
              <a:lstStyle>
                <a:lvl1pPr algn="ctr">
                  <a:defRPr sz="2700">
                    <a:solidFill>
                      <a:srgbClr val="C0392B"/>
                    </a:solidFill>
                    <a:latin typeface="Tahoma"/>
                    <a:ea typeface="Tahoma"/>
                    <a:cs typeface="Tahoma"/>
                    <a:sym typeface="Tahoma"/>
                  </a:defRPr>
                </a:lvl1pPr>
              </a:lstStyle>
              <a:p>
                <a:r>
                  <a:rPr lang="ru-RU" sz="2100" b="1" dirty="0" smtClean="0">
                    <a:solidFill>
                      <a:srgbClr val="C00000"/>
                    </a:solidFill>
                  </a:rPr>
                  <a:t>63</a:t>
                </a:r>
                <a:r>
                  <a:rPr sz="2100" b="1" dirty="0" smtClean="0">
                    <a:solidFill>
                      <a:srgbClr val="C00000"/>
                    </a:solidFill>
                  </a:rPr>
                  <a:t>,</a:t>
                </a:r>
                <a:r>
                  <a:rPr lang="ru-RU" sz="2100" b="1" dirty="0" smtClean="0">
                    <a:solidFill>
                      <a:srgbClr val="C00000"/>
                    </a:solidFill>
                  </a:rPr>
                  <a:t>8</a:t>
                </a:r>
                <a:endParaRPr sz="2100" b="1" dirty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15" name="Picture 4" descr="H:\Логотип и фирстиль\ИКОНКИ ФОНД\Ikonki png\16_FASIE_ikonki.png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64467" y="1779662"/>
                <a:ext cx="662003" cy="662003"/>
              </a:xfrm>
              <a:prstGeom prst="rect">
                <a:avLst/>
              </a:prstGeom>
              <a:solidFill>
                <a:schemeClr val="bg1"/>
              </a:solidFill>
            </p:spPr>
          </p:pic>
        </p:grpSp>
      </p:grp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3D7D7893-2C46-4CE0-A42B-30C1F7F04B3E}"/>
              </a:ext>
            </a:extLst>
          </p:cNvPr>
          <p:cNvGrpSpPr/>
          <p:nvPr/>
        </p:nvGrpSpPr>
        <p:grpSpPr>
          <a:xfrm>
            <a:off x="5921153" y="2791949"/>
            <a:ext cx="1402493" cy="1485751"/>
            <a:chOff x="4716016" y="1795217"/>
            <a:chExt cx="1402493" cy="1485751"/>
          </a:xfrm>
        </p:grpSpPr>
        <p:sp>
          <p:nvSpPr>
            <p:cNvPr id="17" name="Rectangle 6"/>
            <p:cNvSpPr txBox="1"/>
            <p:nvPr/>
          </p:nvSpPr>
          <p:spPr>
            <a:xfrm>
              <a:off x="4820056" y="2842386"/>
              <a:ext cx="1298453" cy="438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>
              <a:lvl1pPr algn="ctr" defTabSz="816174">
                <a:defRPr sz="1400">
                  <a:solidFill>
                    <a:srgbClr val="F39C12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sz="1200" dirty="0"/>
                <a:t>ПОДДЕРЖАНО ПРОЕКТОВ</a:t>
              </a:r>
            </a:p>
          </p:txBody>
        </p:sp>
        <p:sp>
          <p:nvSpPr>
            <p:cNvPr id="18" name="Rectangle 14"/>
            <p:cNvSpPr txBox="1"/>
            <p:nvPr/>
          </p:nvSpPr>
          <p:spPr>
            <a:xfrm>
              <a:off x="4716016" y="2421067"/>
              <a:ext cx="1248094" cy="4154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700">
                  <a:solidFill>
                    <a:srgbClr val="F39C12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sz="2100" b="1" dirty="0"/>
                <a:t>&gt;</a:t>
              </a:r>
              <a:r>
                <a:rPr sz="2100" b="1" dirty="0" smtClean="0"/>
                <a:t>3</a:t>
              </a:r>
              <a:r>
                <a:rPr lang="ru-RU" sz="2100" b="1" smtClean="0"/>
                <a:t>8</a:t>
              </a:r>
              <a:r>
                <a:rPr sz="2100" b="1" smtClean="0"/>
                <a:t> </a:t>
              </a:r>
              <a:r>
                <a:rPr lang="ru-RU" sz="2100" b="1" dirty="0" smtClean="0"/>
                <a:t>5</a:t>
              </a:r>
              <a:r>
                <a:rPr sz="2100" b="1" dirty="0" smtClean="0"/>
                <a:t>00</a:t>
              </a:r>
              <a:endParaRPr sz="2100" b="1" dirty="0"/>
            </a:p>
          </p:txBody>
        </p:sp>
        <p:pic>
          <p:nvPicPr>
            <p:cNvPr id="19" name="Picture 7" descr="H:\Логотип и фирстиль\ИКОНКИ ФОНД\Ikonki png\20_FASIE_ikonki.pn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49464" y="1795217"/>
              <a:ext cx="662003" cy="662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Группа 19">
            <a:extLst>
              <a:ext uri="{FF2B5EF4-FFF2-40B4-BE49-F238E27FC236}">
                <a16:creationId xmlns:a16="http://schemas.microsoft.com/office/drawing/2014/main" xmlns="" id="{A937771E-5B49-40DD-BABA-20C9E737B18E}"/>
              </a:ext>
            </a:extLst>
          </p:cNvPr>
          <p:cNvGrpSpPr/>
          <p:nvPr/>
        </p:nvGrpSpPr>
        <p:grpSpPr>
          <a:xfrm>
            <a:off x="1977290" y="2791949"/>
            <a:ext cx="1720563" cy="1479184"/>
            <a:chOff x="1555293" y="1801780"/>
            <a:chExt cx="1720563" cy="1479184"/>
          </a:xfrm>
        </p:grpSpPr>
        <p:sp>
          <p:nvSpPr>
            <p:cNvPr id="21" name="Rectangle 4"/>
            <p:cNvSpPr txBox="1"/>
            <p:nvPr/>
          </p:nvSpPr>
          <p:spPr>
            <a:xfrm>
              <a:off x="1555293" y="2842382"/>
              <a:ext cx="1720563" cy="438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>
              <a:lvl1pPr algn="ctr" defTabSz="816174">
                <a:defRPr sz="1400">
                  <a:solidFill>
                    <a:srgbClr val="2980B9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lang="ru-RU" sz="1200" dirty="0"/>
                <a:t>РАССМОТРЕНО</a:t>
              </a:r>
            </a:p>
            <a:p>
              <a:r>
                <a:rPr lang="ru-RU" sz="1200" dirty="0"/>
                <a:t>ЗАЯВОК</a:t>
              </a:r>
              <a:endParaRPr sz="1200" dirty="0"/>
            </a:p>
          </p:txBody>
        </p:sp>
        <p:sp>
          <p:nvSpPr>
            <p:cNvPr id="22" name="Rectangle 9"/>
            <p:cNvSpPr txBox="1"/>
            <p:nvPr/>
          </p:nvSpPr>
          <p:spPr>
            <a:xfrm>
              <a:off x="1641675" y="2421064"/>
              <a:ext cx="1420898" cy="4154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algn="ctr">
                <a:defRPr sz="2700">
                  <a:solidFill>
                    <a:srgbClr val="558ED5"/>
                  </a:solidFill>
                  <a:latin typeface="Tahoma"/>
                  <a:ea typeface="Tahoma"/>
                  <a:cs typeface="Tahoma"/>
                  <a:sym typeface="Tahoma"/>
                </a:defRPr>
              </a:pPr>
              <a:r>
                <a:rPr sz="2100" b="1" dirty="0">
                  <a:solidFill>
                    <a:srgbClr val="0070C0"/>
                  </a:solidFill>
                </a:rPr>
                <a:t>&gt;</a:t>
              </a:r>
              <a:r>
                <a:rPr lang="ru-RU" sz="2100" b="1" dirty="0" smtClean="0">
                  <a:solidFill>
                    <a:srgbClr val="0070C0"/>
                  </a:solidFill>
                </a:rPr>
                <a:t>250</a:t>
              </a:r>
              <a:r>
                <a:rPr lang="ru-RU" sz="2100" b="1" spc="10" dirty="0" smtClean="0">
                  <a:solidFill>
                    <a:srgbClr val="0070C0"/>
                  </a:solidFill>
                </a:rPr>
                <a:t> </a:t>
              </a:r>
              <a:r>
                <a:rPr lang="ru-RU" sz="2100" b="1" dirty="0">
                  <a:solidFill>
                    <a:srgbClr val="0070C0"/>
                  </a:solidFill>
                </a:rPr>
                <a:t>000</a:t>
              </a:r>
              <a:endParaRPr sz="2100" b="1" dirty="0">
                <a:solidFill>
                  <a:srgbClr val="0070C0"/>
                </a:solidFill>
              </a:endParaRPr>
            </a:p>
          </p:txBody>
        </p:sp>
        <p:pic>
          <p:nvPicPr>
            <p:cNvPr id="23" name="Picture 10" descr="H:\Логотип и фирстиль\ИКОНКИ ФОНД\Ikonki png\22_FASIE_ikonki.pn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97068" y="1801780"/>
              <a:ext cx="662003" cy="662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4" name="Группа 23">
            <a:extLst>
              <a:ext uri="{FF2B5EF4-FFF2-40B4-BE49-F238E27FC236}">
                <a16:creationId xmlns:a16="http://schemas.microsoft.com/office/drawing/2014/main" xmlns="" id="{61307A1B-603E-4A54-869E-6C4C89A6218F}"/>
              </a:ext>
            </a:extLst>
          </p:cNvPr>
          <p:cNvGrpSpPr/>
          <p:nvPr/>
        </p:nvGrpSpPr>
        <p:grpSpPr>
          <a:xfrm>
            <a:off x="9232350" y="2791949"/>
            <a:ext cx="1298453" cy="1480773"/>
            <a:chOff x="7596336" y="1795217"/>
            <a:chExt cx="1298453" cy="1480773"/>
          </a:xfrm>
        </p:grpSpPr>
        <p:sp>
          <p:nvSpPr>
            <p:cNvPr id="25" name="Rectangle 5"/>
            <p:cNvSpPr txBox="1"/>
            <p:nvPr/>
          </p:nvSpPr>
          <p:spPr>
            <a:xfrm>
              <a:off x="7596336" y="2837408"/>
              <a:ext cx="1298453" cy="438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>
              <a:lvl1pPr algn="ctr" defTabSz="816174">
                <a:defRPr sz="1400">
                  <a:solidFill>
                    <a:srgbClr val="1DB6B6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sz="1200" dirty="0">
                  <a:solidFill>
                    <a:srgbClr val="3CBA66"/>
                  </a:solidFill>
                </a:rPr>
                <a:t>СОЗДАНО</a:t>
              </a:r>
              <a:endParaRPr lang="ru-RU" sz="1200" dirty="0">
                <a:solidFill>
                  <a:srgbClr val="3CBA66"/>
                </a:solidFill>
              </a:endParaRPr>
            </a:p>
            <a:p>
              <a:r>
                <a:rPr lang="ru-RU" sz="1200" dirty="0">
                  <a:solidFill>
                    <a:srgbClr val="3CBA66"/>
                  </a:solidFill>
                </a:rPr>
                <a:t>СТАРТАПОВ</a:t>
              </a:r>
              <a:endParaRPr sz="1200" dirty="0">
                <a:solidFill>
                  <a:srgbClr val="3CBA66"/>
                </a:solidFill>
              </a:endParaRPr>
            </a:p>
          </p:txBody>
        </p:sp>
        <p:sp>
          <p:nvSpPr>
            <p:cNvPr id="26" name="Rectangle 11"/>
            <p:cNvSpPr txBox="1"/>
            <p:nvPr/>
          </p:nvSpPr>
          <p:spPr>
            <a:xfrm>
              <a:off x="7639306" y="2421067"/>
              <a:ext cx="998026" cy="4154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700">
                  <a:solidFill>
                    <a:srgbClr val="16A085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sz="2100" b="1" dirty="0">
                  <a:solidFill>
                    <a:srgbClr val="3CBA66"/>
                  </a:solidFill>
                </a:rPr>
                <a:t>&gt;</a:t>
              </a:r>
              <a:r>
                <a:rPr lang="ru-RU" sz="2100" b="1" dirty="0" smtClean="0">
                  <a:solidFill>
                    <a:srgbClr val="3CBA66"/>
                  </a:solidFill>
                </a:rPr>
                <a:t>85</a:t>
              </a:r>
              <a:r>
                <a:rPr sz="2100" b="1" dirty="0" smtClean="0">
                  <a:solidFill>
                    <a:srgbClr val="3CBA66"/>
                  </a:solidFill>
                </a:rPr>
                <a:t>00</a:t>
              </a:r>
              <a:endParaRPr sz="2100" b="1" dirty="0">
                <a:solidFill>
                  <a:srgbClr val="3CBA66"/>
                </a:solidFill>
              </a:endParaRPr>
            </a:p>
          </p:txBody>
        </p:sp>
        <p:pic>
          <p:nvPicPr>
            <p:cNvPr id="27" name="Picture 5" descr="H:\Логотип и фирстиль\ИКОНКИ ФОНД\Ikonki png\05_FASIE_ikonki.pn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9404" y="1795217"/>
              <a:ext cx="662003" cy="6620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8" name="Группа 27">
            <a:extLst>
              <a:ext uri="{FF2B5EF4-FFF2-40B4-BE49-F238E27FC236}">
                <a16:creationId xmlns:a16="http://schemas.microsoft.com/office/drawing/2014/main" xmlns="" id="{FF2B6111-6CBD-4A11-956A-A223674FA75A}"/>
              </a:ext>
            </a:extLst>
          </p:cNvPr>
          <p:cNvGrpSpPr/>
          <p:nvPr/>
        </p:nvGrpSpPr>
        <p:grpSpPr>
          <a:xfrm>
            <a:off x="7412088" y="2791949"/>
            <a:ext cx="1731820" cy="1474480"/>
            <a:chOff x="6012160" y="1806488"/>
            <a:chExt cx="1731820" cy="1474480"/>
          </a:xfrm>
        </p:grpSpPr>
        <p:sp>
          <p:nvSpPr>
            <p:cNvPr id="29" name="Rectangle 5"/>
            <p:cNvSpPr txBox="1"/>
            <p:nvPr/>
          </p:nvSpPr>
          <p:spPr>
            <a:xfrm>
              <a:off x="6012160" y="2842386"/>
              <a:ext cx="1731820" cy="43858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34290" tIns="34290" rIns="34290" bIns="34290" numCol="1" anchor="t">
              <a:spAutoFit/>
            </a:bodyPr>
            <a:lstStyle>
              <a:lvl1pPr algn="ctr" defTabSz="816174">
                <a:defRPr sz="1400">
                  <a:solidFill>
                    <a:srgbClr val="1DB6B6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lang="ru-RU" sz="1200" dirty="0">
                  <a:solidFill>
                    <a:srgbClr val="7030A0"/>
                  </a:solidFill>
                </a:rPr>
                <a:t>ПОДДЕРЖАНО</a:t>
              </a:r>
            </a:p>
            <a:p>
              <a:r>
                <a:rPr lang="ru-RU" sz="1200" dirty="0">
                  <a:solidFill>
                    <a:srgbClr val="7030A0"/>
                  </a:solidFill>
                </a:rPr>
                <a:t>МОЛОДЫХ УЧЕНЫХ</a:t>
              </a:r>
              <a:endParaRPr sz="1200" dirty="0">
                <a:solidFill>
                  <a:srgbClr val="7030A0"/>
                </a:solidFill>
              </a:endParaRPr>
            </a:p>
          </p:txBody>
        </p:sp>
        <p:sp>
          <p:nvSpPr>
            <p:cNvPr id="30" name="Rectangle 11"/>
            <p:cNvSpPr txBox="1"/>
            <p:nvPr/>
          </p:nvSpPr>
          <p:spPr>
            <a:xfrm>
              <a:off x="6168079" y="2421067"/>
              <a:ext cx="1248094" cy="4154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 algn="ctr">
                <a:defRPr sz="2700">
                  <a:solidFill>
                    <a:srgbClr val="16A085"/>
                  </a:solidFill>
                  <a:latin typeface="Tahoma"/>
                  <a:ea typeface="Tahoma"/>
                  <a:cs typeface="Tahoma"/>
                  <a:sym typeface="Tahoma"/>
                </a:defRPr>
              </a:lvl1pPr>
            </a:lstStyle>
            <a:p>
              <a:r>
                <a:rPr sz="2100" b="1" dirty="0">
                  <a:solidFill>
                    <a:srgbClr val="7030A0"/>
                  </a:solidFill>
                </a:rPr>
                <a:t>&gt;</a:t>
              </a:r>
              <a:r>
                <a:rPr lang="ru-RU" sz="2100" b="1" dirty="0" smtClean="0">
                  <a:solidFill>
                    <a:srgbClr val="7030A0"/>
                  </a:solidFill>
                </a:rPr>
                <a:t>23 </a:t>
              </a:r>
              <a:r>
                <a:rPr lang="ru-RU" sz="2100" b="1" dirty="0">
                  <a:solidFill>
                    <a:srgbClr val="7030A0"/>
                  </a:solidFill>
                </a:rPr>
                <a:t>000</a:t>
              </a:r>
              <a:endParaRPr sz="2100" b="1" dirty="0">
                <a:solidFill>
                  <a:srgbClr val="7030A0"/>
                </a:solidFill>
              </a:endParaRPr>
            </a:p>
          </p:txBody>
        </p:sp>
        <p:pic>
          <p:nvPicPr>
            <p:cNvPr id="31" name="Picture 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627" y="1806488"/>
              <a:ext cx="639462" cy="639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3" name="Равнобедренный треугольник 32"/>
          <p:cNvSpPr/>
          <p:nvPr/>
        </p:nvSpPr>
        <p:spPr>
          <a:xfrm rot="5400000">
            <a:off x="2043432" y="2344048"/>
            <a:ext cx="366946" cy="322256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842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618</Words>
  <Application>Microsoft Office PowerPoint</Application>
  <PresentationFormat>Произвольный</PresentationFormat>
  <Paragraphs>132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Леонид</cp:lastModifiedBy>
  <cp:revision>12</cp:revision>
  <dcterms:created xsi:type="dcterms:W3CDTF">2023-10-31T06:07:49Z</dcterms:created>
  <dcterms:modified xsi:type="dcterms:W3CDTF">2023-11-07T06:04:00Z</dcterms:modified>
</cp:coreProperties>
</file>